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3439775" cy="7559675"/>
  <p:notesSz cx="13439775" cy="7559675"/>
  <p:defaultTextStyle>
    <a:lvl1pPr marL="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1pPr>
    <a:lvl2pPr marL="4572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FF"/>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smNativeData">
      <pr:smAppRevision xmlns:pr="smNativeData" xmlns:p14="http://schemas.microsoft.com/office/powerpoint/2010/main" xmlns="" dt="1268301809" val="944" revOS="4"/>
      <pr:smFileRevision xmlns:pr="smNativeData" xmlns:p14="http://schemas.microsoft.com/office/powerpoint/2010/main" xmlns="" dt="1268301809" val="0"/>
      <pr:guideOptions xmlns:pr="smNativeData" xmlns:p14="http://schemas.microsoft.com/office/powerpoint/2010/main" xmlns="" dt="1268301809" snapToGrid="1" snapToBorders="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10" d="100"/>
          <a:sy n="110" d="100"/>
        </p:scale>
        <p:origin x="744"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8" d="100"/>
        <a:sy n="18" d="100"/>
      </p:scale>
      <p:origin x="0" y="0"/>
    </p:cViewPr>
  </p:sorterViewPr>
  <p:notesViewPr>
    <p:cSldViewPr>
      <p:cViewPr>
        <p:scale>
          <a:sx n="85" d="100"/>
          <a:sy n="85" d="100"/>
        </p:scale>
        <p:origin x="41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AAAAAAAAAABIEgAA0wIAABAAAAAmAAAACAAAAD+PAAAAAAAA"/>
              </a:ext>
            </a:extLst>
          </p:cNvSpPr>
          <p:nvPr>
            <p:ph type="hdr" sz="quarter"/>
          </p:nvPr>
        </p:nvSpPr>
        <p:spPr>
          <a:xfrm>
            <a:off x="0" y="0"/>
            <a:ext cx="2971800" cy="459105"/>
          </a:xfrm>
          <a:prstGeom prst="rect">
            <a:avLst/>
          </a:prstGeom>
        </p:spPr>
        <p:txBody>
          <a:bodyPr vert="horz" wrap="square" lIns="91440" tIns="45720" rIns="91440" bIns="45720" numCol="1" anchor="t">
            <a:prstTxWarp prst="textNoShape">
              <a:avLst/>
            </a:prstTxWarp>
          </a:bodyPr>
          <a:lstStyle>
            <a:lvl1pPr algn="l">
              <a:defRPr lang="es-es" sz="1200"/>
            </a:lvl1pPr>
            <a:lvl2pPr>
              <a:defRPr lang="es-es"/>
            </a:lvl2pPr>
            <a:lvl3pPr>
              <a:defRPr lang="es-es"/>
            </a:lvl3pPr>
            <a:lvl4pPr>
              <a:defRPr lang="es-es"/>
            </a:lvl4pPr>
            <a:lvl5pPr>
              <a:defRPr lang="es-es"/>
            </a:lvl5pPr>
            <a:lvl6pPr>
              <a:defRPr lang="es-es"/>
            </a:lvl6pPr>
            <a:lvl7pPr>
              <a:defRPr lang="es-es"/>
            </a:lvl7pPr>
            <a:lvl8pPr>
              <a:defRPr lang="es-es"/>
            </a:lvl8pPr>
            <a:lvl9pPr>
              <a:defRPr lang="es-es"/>
            </a:lvl9pPr>
          </a:lstStyle>
          <a:p>
            <a:pPr>
              <a:defRPr lang="es-es"/>
            </a:pPr>
            <a:endParaRPr/>
          </a:p>
        </p:txBody>
      </p:sp>
      <p:sp>
        <p:nvSpPr>
          <p:cNvPr id="3" name="Date Placeholder 2"/>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5hcAAAAAAAAuKgAA0wIAABAAAAAmAAAACAAAAD+PAAAAAAAA"/>
              </a:ext>
            </a:extLst>
          </p:cNvSpPr>
          <p:nvPr>
            <p:ph type="dt" idx="1"/>
          </p:nvPr>
        </p:nvSpPr>
        <p:spPr>
          <a:xfrm>
            <a:off x="3884930" y="0"/>
            <a:ext cx="2971800" cy="459105"/>
          </a:xfrm>
          <a:prstGeom prst="rect">
            <a:avLst/>
          </a:prstGeom>
        </p:spPr>
        <p:txBody>
          <a:bodyPr vert="horz" wrap="square" lIns="91440" tIns="45720" rIns="91440" bIns="45720" numCol="1" anchor="t">
            <a:prstTxWarp prst="textNoShape">
              <a:avLst/>
            </a:prstTxWarp>
          </a:bodyPr>
          <a:lstStyle>
            <a:lvl1pPr algn="r">
              <a:defRPr lang="es-es" sz="1200"/>
            </a:lvl1pPr>
            <a:lvl2pPr>
              <a:defRPr lang="es-es"/>
            </a:lvl2pPr>
            <a:lvl3pPr>
              <a:defRPr lang="es-es"/>
            </a:lvl3pPr>
            <a:lvl4pPr>
              <a:defRPr lang="es-es"/>
            </a:lvl4pPr>
            <a:lvl5pPr>
              <a:defRPr lang="es-es"/>
            </a:lvl5pPr>
            <a:lvl6pPr>
              <a:defRPr lang="es-es"/>
            </a:lvl6pPr>
            <a:lvl7pPr>
              <a:defRPr lang="es-es"/>
            </a:lvl7pPr>
            <a:lvl8pPr>
              <a:defRPr lang="es-es"/>
            </a:lvl8pPr>
            <a:lvl9pPr>
              <a:defRPr lang="es-es"/>
            </a:lvl9pPr>
          </a:lstStyle>
          <a:p>
            <a:pPr>
              <a:defRPr lang="es-es"/>
            </a:pPr>
            <a:fld id="{2F15E0F6-B8C2-4016-8CAD-4E43AEE37A1B}" type="datetime1">
              <a:t>5/2/20</a:t>
            </a:fld>
            <a:endParaRPr/>
          </a:p>
        </p:txBody>
      </p:sp>
      <p:sp>
        <p:nvSpPr>
          <p:cNvPr id="4" name="Slide Image Placeholder 3"/>
          <p:cNvSpPr>
            <a:spLocks noGrp="1" noRot="1" noChangeAspect="1" noChangeArrowheads="1"/>
            <a:extLst>
              <a:ext uri="smNativeData">
                <pr:smNativeData xmlns:pr="smNativeData" xmlns:p14="http://schemas.microsoft.com/office/powerpoint/2010/main" xmlns="" val="SMDATA_16_8b+YSx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L8PAAD/HwAA"/>
              </a:ext>
            </a:extLst>
          </p:cNvSpPr>
          <p:nvPr>
            <p:ph type="sldImg" idx="2"/>
          </p:nvPr>
        </p:nvSpPr>
        <p:spPr>
          <a:xfrm>
            <a:off x="685800" y="1143000"/>
            <a:ext cx="5486400" cy="3086100"/>
          </a:xfrm>
          <a:prstGeom prst="rect">
            <a:avLst/>
          </a:prstGeom>
          <a:noFill/>
          <a:ln w="12700" cap="flat" cmpd="sng" algn="ctr">
            <a:solidFill>
              <a:srgbClr val="000000"/>
            </a:solidFill>
            <a:prstDash val="solid"/>
            <a:headEnd type="none"/>
            <a:tailEnd type="none"/>
          </a:ln>
        </p:spPr>
        <p:txBody>
          <a:bodyPr vert="horz" wrap="square" lIns="91440" tIns="45720" rIns="91440" bIns="45720" numCol="1" anchor="ctr">
            <a:prstTxWarp prst="textNoShape">
              <a:avLst/>
            </a:prstTxWarp>
          </a:bodyPr>
          <a:lstStyle/>
          <a:p>
            <a:pPr>
              <a:defRPr lang="es-es"/>
            </a:pPr>
            <a:endParaRPr lang="en-us"/>
          </a:p>
        </p:txBody>
      </p:sp>
      <p:sp>
        <p:nvSpPr>
          <p:cNvPr id="5" name="Notes Placeholder 4"/>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OAQAABIbAAD4JQAAODEAABAAAAAmAAAACAAAAD8PAAD/HwAA"/>
              </a:ext>
            </a:extLst>
          </p:cNvSpPr>
          <p:nvPr>
            <p:ph type="body" idx="3"/>
          </p:nvPr>
        </p:nvSpPr>
        <p:spPr>
          <a:xfrm>
            <a:off x="685800" y="4400550"/>
            <a:ext cx="5486400" cy="3600450"/>
          </a:xfrm>
          <a:prstGeom prst="rect">
            <a:avLst/>
          </a:prstGeom>
          <a:noFill/>
          <a:ln>
            <a:noFill/>
          </a:ln>
        </p:spPr>
        <p:txBody>
          <a:bodyPr vert="horz" wrap="square" lIns="91440" tIns="45720" rIns="91440" bIns="45720" numCol="1"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6" name="Footer Placeholder 5"/>
          <p:cNvSpPr>
            <a:spLocks noGrp="1" noChangeArrowheads="1"/>
            <a:extLst>
              <a:ext uri="smNativeData">
                <pr:smNativeData xmlns:pr="smNativeData" xmlns:p14="http://schemas.microsoft.com/office/powerpoint/2010/main" xmlns="" val="SMDATA_16_8b+YSx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AAAAAG41AABIEgAAQDgAABAAAAAmAAAACAAAAL+PAAD/HwAA"/>
              </a:ext>
            </a:extLst>
          </p:cNvSpPr>
          <p:nvPr>
            <p:ph type="ftr" sz="quarter" idx="4"/>
          </p:nvPr>
        </p:nvSpPr>
        <p:spPr>
          <a:xfrm>
            <a:off x="0" y="8685530"/>
            <a:ext cx="2971800" cy="458470"/>
          </a:xfrm>
          <a:prstGeom prst="rect">
            <a:avLst/>
          </a:prstGeom>
          <a:noFill/>
          <a:ln>
            <a:noFill/>
          </a:ln>
        </p:spPr>
        <p:txBody>
          <a:bodyPr vert="horz" wrap="square" lIns="91440" tIns="45720" rIns="91440" bIns="45720" numCol="1" anchor="b">
            <a:prstTxWarp prst="textNoShape">
              <a:avLst/>
            </a:prstTxWarp>
          </a:bodyPr>
          <a:lstStyle>
            <a:lvl1pPr algn="l">
              <a:defRPr lang="es-es" sz="1200"/>
            </a:lvl1pPr>
            <a:lvl2pPr>
              <a:defRPr lang="es-es"/>
            </a:lvl2pPr>
            <a:lvl3pPr>
              <a:defRPr lang="es-es"/>
            </a:lvl3pPr>
            <a:lvl4pPr>
              <a:defRPr lang="es-es"/>
            </a:lvl4pPr>
            <a:lvl5pPr>
              <a:defRPr lang="es-es"/>
            </a:lvl5pPr>
            <a:lvl6pPr>
              <a:defRPr lang="es-es"/>
            </a:lvl6pPr>
            <a:lvl7pPr>
              <a:defRPr lang="es-es"/>
            </a:lvl7pPr>
            <a:lvl8pPr>
              <a:defRPr lang="es-es"/>
            </a:lvl8pPr>
            <a:lvl9pPr>
              <a:defRPr lang="es-es"/>
            </a:lvl9pPr>
          </a:lstStyle>
          <a:p>
            <a:pPr>
              <a:defRPr lang="es-es"/>
            </a:pPr>
            <a:endParaRPr/>
          </a:p>
        </p:txBody>
      </p:sp>
      <p:sp>
        <p:nvSpPr>
          <p:cNvPr id="7" name="Slide Number Placeholder 6"/>
          <p:cNvSpPr>
            <a:spLocks noGrp="1" noChangeArrowheads="1"/>
            <a:extLst>
              <a:ext uri="smNativeData">
                <pr:smNativeData xmlns:pr="smNativeData" xmlns:p14="http://schemas.microsoft.com/office/powerpoint/2010/main" xmlns="" val="SMDATA_16_8b+YSx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5hcAAG41AAAuKgAAQDgAABAAAAAmAAAACAAAAL+PAAD/HwAA"/>
              </a:ext>
            </a:extLst>
          </p:cNvSpPr>
          <p:nvPr>
            <p:ph type="sldNum" sz="quarter" idx="5"/>
          </p:nvPr>
        </p:nvSpPr>
        <p:spPr>
          <a:xfrm>
            <a:off x="3884930" y="8685530"/>
            <a:ext cx="2971800" cy="458470"/>
          </a:xfrm>
          <a:prstGeom prst="rect">
            <a:avLst/>
          </a:prstGeom>
          <a:noFill/>
          <a:ln>
            <a:noFill/>
          </a:ln>
        </p:spPr>
        <p:txBody>
          <a:bodyPr vert="horz" wrap="square" lIns="91440" tIns="45720" rIns="91440" bIns="45720" numCol="1" anchor="b">
            <a:prstTxWarp prst="textNoShape">
              <a:avLst/>
            </a:prstTxWarp>
          </a:bodyPr>
          <a:lstStyle>
            <a:lvl1pPr algn="r">
              <a:defRPr lang="es-es" sz="1200"/>
            </a:lvl1pPr>
            <a:lvl2pPr>
              <a:defRPr lang="es-es"/>
            </a:lvl2pPr>
            <a:lvl3pPr>
              <a:defRPr lang="es-es"/>
            </a:lvl3pPr>
            <a:lvl4pPr>
              <a:defRPr lang="es-es"/>
            </a:lvl4pPr>
            <a:lvl5pPr>
              <a:defRPr lang="es-es"/>
            </a:lvl5pPr>
            <a:lvl6pPr>
              <a:defRPr lang="es-es"/>
            </a:lvl6pPr>
            <a:lvl7pPr>
              <a:defRPr lang="es-es"/>
            </a:lvl7pPr>
            <a:lvl8pPr>
              <a:defRPr lang="es-es"/>
            </a:lvl8pPr>
            <a:lvl9pPr>
              <a:defRPr lang="es-es"/>
            </a:lvl9pPr>
          </a:lstStyle>
          <a:p>
            <a:pPr>
              <a:defRPr lang="es-es"/>
            </a:pPr>
            <a:fld id="{2F15B29F-D1C2-4044-8CAD-2711FCE37A72}" type="slidenum">
              <a:t>‹Nº›</a:t>
            </a:fld>
            <a:endParaRPr/>
          </a:p>
        </p:txBody>
      </p:sp>
    </p:spTree>
  </p:cSld>
  <p:clrMap bg1="lt1" tx1="dk1" bg2="lt2" tx2="dk2" accent1="accent1" accent2="accent2" accent3="accent3" accent4="accent4" accent5="accent5" accent6="accent6" hlink="hlink" folHlink="folHlink"/>
  <p:hf sldNum="0" hdr="0" ftr="0" dt="0"/>
  <p:notesStyle>
    <a:lvl1pPr marL="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1pPr>
    <a:lvl2pPr marL="4572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914400">
      <a:lnSpc>
        <a:spcPct val="100000"/>
      </a:lnSpc>
      <a:spcBef>
        <a:spcPts val="0"/>
      </a:spcBef>
      <a:spcAft>
        <a:spcPts val="0"/>
      </a:spcAft>
      <a:buNone/>
      <a:tabLst/>
      <a:defRPr lang="es-es" sz="12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914400">
      <a:lnSpc>
        <a:spcPct val="100000"/>
      </a:lnSpc>
      <a:spcBef>
        <a:spcPts val="0"/>
      </a:spcBef>
      <a:spcAft>
        <a:spcPts val="0"/>
      </a:spcAft>
      <a:buNone/>
      <a:tabLst/>
      <a:defRPr lang="es-es" sz="12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914400">
      <a:lnSpc>
        <a:spcPct val="100000"/>
      </a:lnSpc>
      <a:spcBef>
        <a:spcPts val="0"/>
      </a:spcBef>
      <a:spcAft>
        <a:spcPts val="0"/>
      </a:spcAft>
      <a:buNone/>
      <a:tabLst/>
      <a:defRPr lang="es-es" sz="12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914400">
      <a:lnSpc>
        <a:spcPct val="100000"/>
      </a:lnSpc>
      <a:spcBef>
        <a:spcPts val="0"/>
      </a:spcBef>
      <a:spcAft>
        <a:spcPts val="0"/>
      </a:spcAft>
      <a:buNone/>
      <a:tabLst/>
      <a:defRPr lang="es-es" sz="1200" b="0" i="0" u="none" strike="noStrike" kern="1" spc="0" baseline="0">
        <a:solidFill>
          <a:schemeClr val="tx1"/>
        </a:solidFill>
        <a:effectLst/>
        <a:latin typeface="Calibri" pitchFamily="2" charset="0"/>
        <a:ea typeface="Calibri" pitchFamily="2" charset="0"/>
        <a:cs typeface="Calibri" pitchFamily="2"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hape1"/>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MAAAD/HwAA"/>
              </a:ext>
            </a:extLst>
          </p:cNvSpPr>
          <p:nvPr>
            <p:ph type="body" idx="1"/>
          </p:nvPr>
        </p:nvSpPr>
        <p:spPr>
          <a:xfrm>
            <a:off x="685800" y="4400550"/>
            <a:ext cx="5486400" cy="3600450"/>
          </a:xfrm>
          <a:noFill/>
          <a:ln>
            <a:noFill/>
          </a:ln>
        </p:spPr>
        <p:txBody>
          <a:bodyPr vert="horz" wrap="square" lIns="91440" tIns="45720" rIns="91440" bIns="45720" numCol="1" anchor="t">
            <a:prstTxWarp prst="textNoShape">
              <a:avLst/>
            </a:prstTxWarp>
          </a:bodyPr>
          <a:lstStyle/>
          <a:p>
            <a:pPr>
              <a:defRPr lang="es-es"/>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6_8b+YSx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VgoAAJwHAABXSAAAzRcAABAAAAAmAAAACAAAAL2QAAAAAAAA"/>
              </a:ext>
            </a:extLst>
          </p:cNvSpPr>
          <p:nvPr>
            <p:ph type="title"/>
          </p:nvPr>
        </p:nvSpPr>
        <p:spPr>
          <a:xfrm>
            <a:off x="1680210" y="1236980"/>
            <a:ext cx="10079355" cy="2632075"/>
          </a:xfrm>
        </p:spPr>
        <p:txBody>
          <a:bodyPr vert="horz" wrap="square" lIns="91440" tIns="45720" rIns="91440" bIns="45720" numCol="1" anchor="b">
            <a:prstTxWarp prst="textNoShape">
              <a:avLst/>
            </a:prstTxWarp>
          </a:bodyPr>
          <a:lstStyle>
            <a:lvl1pPr algn="ctr">
              <a:defRPr lang="en-us" sz="6610"/>
            </a:lvl1pPr>
            <a:lvl2pPr>
              <a:defRPr lang="es-es"/>
            </a:lvl2pPr>
            <a:lvl3pPr>
              <a:defRPr lang="es-es"/>
            </a:lvl3pPr>
            <a:lvl4pPr>
              <a:defRPr lang="es-es"/>
            </a:lvl4pPr>
            <a:lvl5pPr>
              <a:defRPr lang="es-es"/>
            </a:lvl5pPr>
            <a:lvl6pPr>
              <a:defRPr lang="es-es"/>
            </a:lvl6pPr>
            <a:lvl7pPr>
              <a:defRPr lang="es-es"/>
            </a:lvl7pPr>
            <a:lvl8pPr>
              <a:defRPr lang="es-es"/>
            </a:lvl8pPr>
            <a:lvl9pPr>
              <a:defRPr lang="es-es"/>
            </a:lvl9pPr>
          </a:lstStyle>
          <a:p>
            <a:pPr>
              <a:defRPr lang="en-us"/>
            </a:pPr>
            <a:r>
              <a:t>Haga clic para modificar el estilo de título del patrón</a:t>
            </a:r>
          </a:p>
        </p:txBody>
      </p:sp>
      <p:sp>
        <p:nvSpPr>
          <p:cNvPr id="3" name="Subtitle 2"/>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I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VgoAAG0YAABXSAAApyMAABAAAAAmAAAACAAAAAGAAAAAAAAA"/>
              </a:ext>
            </a:extLst>
          </p:cNvSpPr>
          <p:nvPr>
            <p:ph type="subTitle" idx="1"/>
          </p:nvPr>
        </p:nvSpPr>
        <p:spPr>
          <a:xfrm>
            <a:off x="1680210" y="3970655"/>
            <a:ext cx="10079355" cy="1824990"/>
          </a:xfrm>
        </p:spPr>
        <p:txBody>
          <a:bodyPr/>
          <a:lstStyle>
            <a:lvl1pPr marL="0" indent="0" algn="ctr">
              <a:buNone/>
              <a:defRPr lang="en-us" sz="2645"/>
            </a:lvl1pPr>
            <a:lvl2pPr marL="504190" indent="0" algn="ctr">
              <a:buNone/>
              <a:defRPr lang="es-es" sz="2205"/>
            </a:lvl2pPr>
            <a:lvl3pPr marL="1007745" indent="0" algn="ctr">
              <a:buNone/>
              <a:defRPr lang="es-es" sz="1980"/>
            </a:lvl3pPr>
            <a:lvl4pPr marL="1511935" indent="0" algn="ctr">
              <a:buNone/>
              <a:defRPr lang="es-es" sz="1760"/>
            </a:lvl4pPr>
            <a:lvl5pPr marL="2016125" indent="0" algn="ctr">
              <a:buNone/>
              <a:defRPr lang="es-es" sz="1760"/>
            </a:lvl5pPr>
            <a:lvl6pPr marL="2519680" indent="0" algn="ctr">
              <a:buNone/>
              <a:defRPr lang="es-es" sz="1760"/>
            </a:lvl6pPr>
            <a:lvl7pPr marL="3023870" indent="0" algn="ctr">
              <a:buNone/>
              <a:defRPr lang="es-es" sz="1760"/>
            </a:lvl7pPr>
            <a:lvl8pPr marL="3528060" indent="0" algn="ctr">
              <a:buNone/>
              <a:defRPr lang="es-es" sz="1760"/>
            </a:lvl8pPr>
            <a:lvl9pPr marL="4031615" indent="0" algn="ctr">
              <a:buNone/>
              <a:defRPr lang="es-es" sz="1760"/>
            </a:lvl9pPr>
          </a:lstStyle>
          <a:p>
            <a:pPr>
              <a:defRPr lang="en-us"/>
            </a:pPr>
            <a:r>
              <a:t>Haga clic para editar el estilo de subtítulo del patrón</a:t>
            </a:r>
          </a:p>
        </p:txBody>
      </p:sp>
      <p:sp>
        <p:nvSpPr>
          <p:cNvPr id="4" name="Date Placeholder 3"/>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BorAABJGAAAlC0AABAAAAAmAAAACAAAAAAAAAAAAAAA"/>
              </a:ext>
            </a:extLst>
          </p:cNvSpPr>
          <p:nvPr>
            <p:ph type="dt" sz="half" idx="10"/>
          </p:nvPr>
        </p:nvSpPr>
        <p:spPr/>
        <p:txBody>
          <a:bodyPr/>
          <a:lstStyle/>
          <a:p>
            <a:pPr>
              <a:defRPr lang="es-es"/>
            </a:pPr>
            <a:fld id="{2F15895E-10C2-407F-8CAD-E62AC7E37AB3}" type="datetime1">
              <a:t>5/2/20</a:t>
            </a:fld>
            <a:endParaRPr/>
          </a:p>
        </p:txBody>
      </p:sp>
      <p:sp>
        <p:nvSpPr>
          <p:cNvPr id="5" name="Footer Placeholder 4"/>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YxsAABorAABKNwAAlC0AABAAAAAmAAAACAAAAAAAAAAAAAAA"/>
              </a:ext>
            </a:extLst>
          </p:cNvSpPr>
          <p:nvPr>
            <p:ph type="ftr" sz="quarter" idx="11"/>
          </p:nvPr>
        </p:nvSpPr>
        <p:spPr/>
        <p:txBody>
          <a:bodyPr/>
          <a:lstStyle/>
          <a:p>
            <a:pPr>
              <a:defRPr lang="en-us"/>
            </a:pPr>
            <a:endParaRPr/>
          </a:p>
        </p:txBody>
      </p:sp>
      <p:sp>
        <p:nvSpPr>
          <p:cNvPr id="6" name="Slide Number Placeholder 5"/>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ZDoAABorAAD+TAAAlC0AABAAAAAmAAAACAAAAAAAAAAAAAAA"/>
              </a:ext>
            </a:extLst>
          </p:cNvSpPr>
          <p:nvPr>
            <p:ph type="sldNum" sz="quarter" idx="12"/>
          </p:nvPr>
        </p:nvSpPr>
        <p:spPr/>
        <p:txBody>
          <a:bodyPr/>
          <a:lstStyle/>
          <a:p>
            <a:pPr>
              <a:defRPr lang="en-us"/>
            </a:pPr>
            <a:fld id="{2F159D63-2DC2-406B-8CAD-DB3ED3E37A8E}" type="slidenum">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HoCAAD+TAAAdwsAABAAAAAmAAAACAAAAAAAAAAAAAAA"/>
              </a:ext>
            </a:extLst>
          </p:cNvSpPr>
          <p:nvPr>
            <p:ph type="title"/>
          </p:nvPr>
        </p:nvSpPr>
        <p:spPr/>
        <p:txBody>
          <a:bodyPr/>
          <a:lstStyle/>
          <a:p>
            <a:pPr>
              <a:defRPr lang="en-us"/>
            </a:pPr>
            <a:r>
              <a:t>Haga clic para modificar el estilo de título del patrón</a:t>
            </a:r>
          </a:p>
        </p:txBody>
      </p:sp>
      <p:sp>
        <p:nvSpPr>
          <p:cNvPr id="3" name="Vertical Text Placeholder 2"/>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GEMAAD+TAAA4ykAABAAAAAmAAAACAAAADwQAAAAAAAA"/>
              </a:ext>
            </a:extLst>
          </p:cNvSpPr>
          <p:nvPr>
            <p:ph idx="1"/>
          </p:nvPr>
        </p:nvSpPr>
        <p:spPr/>
        <p:txBody>
          <a:bodyPr vert="horz" wrap="square" lIns="91440" tIns="45720" rIns="91440" bIns="45720" numCol="1" anchor="t">
            <a:prstTxWarp prst="textNoShape">
              <a:avLst/>
            </a:prstTxWarp>
          </a:bodyPr>
          <a:lstStyle/>
          <a:p>
            <a:pPr>
              <a:defRPr lang="en-us"/>
            </a:pPr>
            <a:r>
              <a:t>Editar el estilo de texto del patrón</a:t>
            </a:r>
          </a:p>
          <a:p>
            <a:pPr lvl="1">
              <a:defRPr lang="en-us"/>
            </a:pPr>
            <a:r>
              <a:t>Segundo nivel</a:t>
            </a:r>
          </a:p>
          <a:p>
            <a:pPr lvl="2">
              <a:defRPr lang="en-us"/>
            </a:pPr>
            <a:r>
              <a:t>Tercer nivel</a:t>
            </a:r>
          </a:p>
          <a:p>
            <a:pPr lvl="3">
              <a:defRPr lang="en-us"/>
            </a:pPr>
            <a:r>
              <a:t>Cuarto nivel</a:t>
            </a:r>
          </a:p>
          <a:p>
            <a:pPr lvl="4">
              <a:defRPr lang="en-us"/>
            </a:pPr>
            <a:r>
              <a:t>Quinto nivel</a:t>
            </a:r>
          </a:p>
        </p:txBody>
      </p:sp>
      <p:sp>
        <p:nvSpPr>
          <p:cNvPr id="4" name="Date Placeholder 3"/>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LRi7nU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BorAABJGAAAlC0AABAAAAAmAAAACAAAAAAAAAAAAAAA"/>
              </a:ext>
            </a:extLst>
          </p:cNvSpPr>
          <p:nvPr>
            <p:ph type="dt" sz="half" idx="10"/>
          </p:nvPr>
        </p:nvSpPr>
        <p:spPr/>
        <p:txBody>
          <a:bodyPr/>
          <a:lstStyle/>
          <a:p>
            <a:pPr>
              <a:defRPr lang="es-es"/>
            </a:pPr>
            <a:fld id="{2F1592F1-BFC2-4064-8CAD-4931DCE37A1C}" type="datetime1">
              <a:t>5/2/20</a:t>
            </a:fld>
            <a:endParaRPr/>
          </a:p>
        </p:txBody>
      </p:sp>
      <p:sp>
        <p:nvSpPr>
          <p:cNvPr id="5" name="Footer Placeholder 4"/>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YxsAABorAABKNwAAlC0AABAAAAAmAAAACAAAAAAAAAAAAAAA"/>
              </a:ext>
            </a:extLst>
          </p:cNvSpPr>
          <p:nvPr>
            <p:ph type="ftr" sz="quarter" idx="11"/>
          </p:nvPr>
        </p:nvSpPr>
        <p:spPr/>
        <p:txBody>
          <a:bodyPr/>
          <a:lstStyle/>
          <a:p>
            <a:pPr>
              <a:defRPr lang="en-us"/>
            </a:pPr>
            <a:endParaRPr/>
          </a:p>
        </p:txBody>
      </p:sp>
      <p:sp>
        <p:nvSpPr>
          <p:cNvPr id="6" name="Slide Number Placeholder 5"/>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ZDoAABorAAD+TAAAlC0AABAAAAAmAAAACAAAAAAAAAAAAAAA"/>
              </a:ext>
            </a:extLst>
          </p:cNvSpPr>
          <p:nvPr>
            <p:ph type="sldNum" sz="quarter" idx="12"/>
          </p:nvPr>
        </p:nvSpPr>
        <p:spPr/>
        <p:txBody>
          <a:bodyPr/>
          <a:lstStyle/>
          <a:p>
            <a:pPr>
              <a:defRPr lang="en-us"/>
            </a:pPr>
            <a:fld id="{2F15FEF5-BBC2-4008-8CAD-4D5DB0E37A18}" type="slidenum">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KjsAAHoCAAD+TAAA4ykAABAAAAAmAAAACAAAAD0QAAAAAAAA"/>
              </a:ext>
            </a:extLst>
          </p:cNvSpPr>
          <p:nvPr>
            <p:ph type="title"/>
          </p:nvPr>
        </p:nvSpPr>
        <p:spPr>
          <a:xfrm>
            <a:off x="9617710" y="402590"/>
            <a:ext cx="2898140" cy="6406515"/>
          </a:xfrm>
        </p:spPr>
        <p:txBody>
          <a:bodyPr vert="horz" wrap="square" lIns="91440" tIns="45720" rIns="91440" bIns="45720" numCol="1" anchor="ctr">
            <a:prstTxWarp prst="textNoShape">
              <a:avLst/>
            </a:prstTxWarp>
          </a:bodyPr>
          <a:lstStyle/>
          <a:p>
            <a:pPr>
              <a:defRPr lang="en-us"/>
            </a:pPr>
            <a:r>
              <a:t>Haga clic para modificar el estilo de título del patrón</a:t>
            </a:r>
          </a:p>
        </p:txBody>
      </p:sp>
      <p:sp>
        <p:nvSpPr>
          <p:cNvPr id="3" name="Vertical Text Placeholder 2"/>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HoCAAAiOgAA4ykAABAAAAAmAAAACAAAAD0QAAAAAAAA"/>
              </a:ext>
            </a:extLst>
          </p:cNvSpPr>
          <p:nvPr>
            <p:ph idx="1"/>
          </p:nvPr>
        </p:nvSpPr>
        <p:spPr>
          <a:xfrm>
            <a:off x="923925" y="402590"/>
            <a:ext cx="8526145" cy="6406515"/>
          </a:xfrm>
        </p:spPr>
        <p:txBody>
          <a:bodyPr vert="horz" wrap="square" lIns="91440" tIns="45720" rIns="91440" bIns="45720" numCol="1" anchor="t">
            <a:prstTxWarp prst="textNoShape">
              <a:avLst/>
            </a:prstTxWarp>
          </a:bodyPr>
          <a:lstStyle/>
          <a:p>
            <a:pPr>
              <a:defRPr lang="en-us"/>
            </a:pPr>
            <a:r>
              <a:t>Editar el estilo de texto del patrón</a:t>
            </a:r>
          </a:p>
          <a:p>
            <a:pPr lvl="1">
              <a:defRPr lang="en-us"/>
            </a:pPr>
            <a:r>
              <a:t>Segundo nivel</a:t>
            </a:r>
          </a:p>
          <a:p>
            <a:pPr lvl="2">
              <a:defRPr lang="en-us"/>
            </a:pPr>
            <a:r>
              <a:t>Tercer nivel</a:t>
            </a:r>
          </a:p>
          <a:p>
            <a:pPr lvl="3">
              <a:defRPr lang="en-us"/>
            </a:pPr>
            <a:r>
              <a:t>Cuarto nivel</a:t>
            </a:r>
          </a:p>
          <a:p>
            <a:pPr lvl="4">
              <a:defRPr lang="en-us"/>
            </a:pPr>
            <a:r>
              <a:t>Quinto nivel</a:t>
            </a:r>
          </a:p>
        </p:txBody>
      </p:sp>
      <p:sp>
        <p:nvSpPr>
          <p:cNvPr id="4" name="Date Placeholder 3"/>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BorAABJGAAAlC0AABAAAAAmAAAACAAAAAAAAAAAAAAA"/>
              </a:ext>
            </a:extLst>
          </p:cNvSpPr>
          <p:nvPr>
            <p:ph type="dt" sz="half" idx="10"/>
          </p:nvPr>
        </p:nvSpPr>
        <p:spPr/>
        <p:txBody>
          <a:bodyPr/>
          <a:lstStyle/>
          <a:p>
            <a:pPr>
              <a:defRPr lang="es-es"/>
            </a:pPr>
            <a:fld id="{2F15C6AF-E1C2-4030-8CAD-176588E37A42}" type="datetime1">
              <a:t>5/2/20</a:t>
            </a:fld>
            <a:endParaRPr/>
          </a:p>
        </p:txBody>
      </p:sp>
      <p:sp>
        <p:nvSpPr>
          <p:cNvPr id="5" name="Footer Placeholder 4"/>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YxsAABorAABKNwAAlC0AABAAAAAmAAAACAAAAAAAAAAAAAAA"/>
              </a:ext>
            </a:extLst>
          </p:cNvSpPr>
          <p:nvPr>
            <p:ph type="ftr" sz="quarter" idx="11"/>
          </p:nvPr>
        </p:nvSpPr>
        <p:spPr/>
        <p:txBody>
          <a:bodyPr/>
          <a:lstStyle/>
          <a:p>
            <a:pPr>
              <a:defRPr lang="en-us"/>
            </a:pPr>
            <a:endParaRPr/>
          </a:p>
        </p:txBody>
      </p:sp>
      <p:sp>
        <p:nvSpPr>
          <p:cNvPr id="6" name="Slide Number Placeholder 5"/>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ZDoAABorAAD+TAAAlC0AABAAAAAmAAAACAAAAAAAAAAAAAAA"/>
              </a:ext>
            </a:extLst>
          </p:cNvSpPr>
          <p:nvPr>
            <p:ph type="sldNum" sz="quarter" idx="12"/>
          </p:nvPr>
        </p:nvSpPr>
        <p:spPr/>
        <p:txBody>
          <a:bodyPr/>
          <a:lstStyle/>
          <a:p>
            <a:pPr>
              <a:defRPr lang="en-us"/>
            </a:pPr>
            <a:fld id="{2F15B33C-72C2-4045-8CAD-8410FDE37AD1}"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HoCAAD+TAAAdwsAABAAAAAmAAAACAAAAAAAAAAAAAAA"/>
              </a:ext>
            </a:extLst>
          </p:cNvSpPr>
          <p:nvPr>
            <p:ph type="title"/>
          </p:nvPr>
        </p:nvSpPr>
        <p:spPr/>
        <p:txBody>
          <a:bodyPr/>
          <a:lstStyle/>
          <a:p>
            <a:pPr>
              <a:defRPr lang="en-us"/>
            </a:pPr>
            <a:r>
              <a:t>Haga clic para modificar el estilo de título del patrón</a:t>
            </a:r>
          </a:p>
        </p:txBody>
      </p:sp>
      <p:sp>
        <p:nvSpPr>
          <p:cNvPr id="3" name="Content Placeholder 2"/>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GEMAAD+TAAA4ykAABAAAAAmAAAACAAAAAAAAAAAAAAA"/>
              </a:ext>
            </a:extLst>
          </p:cNvSpPr>
          <p:nvPr>
            <p:ph idx="1"/>
          </p:nvPr>
        </p:nvSpPr>
        <p:spPr/>
        <p:txBody>
          <a:bodyPr/>
          <a:lstStyle/>
          <a:p>
            <a:pPr>
              <a:defRPr lang="en-us"/>
            </a:pPr>
            <a:r>
              <a:t>Editar el estilo de texto del patrón</a:t>
            </a:r>
          </a:p>
          <a:p>
            <a:pPr lvl="1">
              <a:defRPr lang="en-us"/>
            </a:pPr>
            <a:r>
              <a:t>Segundo nivel</a:t>
            </a:r>
          </a:p>
          <a:p>
            <a:pPr lvl="2">
              <a:defRPr lang="en-us"/>
            </a:pPr>
            <a:r>
              <a:t>Tercer nivel</a:t>
            </a:r>
          </a:p>
          <a:p>
            <a:pPr lvl="3">
              <a:defRPr lang="en-us"/>
            </a:pPr>
            <a:r>
              <a:t>Cuarto nivel</a:t>
            </a:r>
          </a:p>
          <a:p>
            <a:pPr lvl="4">
              <a:defRPr lang="en-us"/>
            </a:pPr>
            <a:r>
              <a:t>Quinto nivel</a:t>
            </a:r>
          </a:p>
        </p:txBody>
      </p:sp>
      <p:sp>
        <p:nvSpPr>
          <p:cNvPr id="4" name="Date Placeholder 3"/>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BorAABJGAAAlC0AABAAAAAmAAAACAAAAAAAAAAAAAAA"/>
              </a:ext>
            </a:extLst>
          </p:cNvSpPr>
          <p:nvPr>
            <p:ph type="dt" sz="half" idx="10"/>
          </p:nvPr>
        </p:nvSpPr>
        <p:spPr/>
        <p:txBody>
          <a:bodyPr/>
          <a:lstStyle/>
          <a:p>
            <a:pPr>
              <a:defRPr lang="es-es"/>
            </a:pPr>
            <a:fld id="{2F15E2D0-9EC2-4014-8CAD-6841ACE37A3D}" type="datetime1">
              <a:t>5/2/20</a:t>
            </a:fld>
            <a:endParaRPr/>
          </a:p>
        </p:txBody>
      </p:sp>
      <p:sp>
        <p:nvSpPr>
          <p:cNvPr id="5" name="Footer Placeholder 4"/>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YxsAABorAABKNwAAlC0AABAAAAAmAAAACAAAAAAAAAAAAAAA"/>
              </a:ext>
            </a:extLst>
          </p:cNvSpPr>
          <p:nvPr>
            <p:ph type="ftr" sz="quarter" idx="11"/>
          </p:nvPr>
        </p:nvSpPr>
        <p:spPr/>
        <p:txBody>
          <a:bodyPr/>
          <a:lstStyle/>
          <a:p>
            <a:pPr>
              <a:defRPr lang="en-us"/>
            </a:pPr>
            <a:endParaRPr/>
          </a:p>
        </p:txBody>
      </p:sp>
      <p:sp>
        <p:nvSpPr>
          <p:cNvPr id="6" name="Slide Number Placeholder 5"/>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ZDoAABorAAD+TAAAlC0AABAAAAAmAAAACAAAAAAAAAAAAAAA"/>
              </a:ext>
            </a:extLst>
          </p:cNvSpPr>
          <p:nvPr>
            <p:ph type="sldNum" sz="quarter" idx="12"/>
          </p:nvPr>
        </p:nvSpPr>
        <p:spPr/>
        <p:txBody>
          <a:bodyPr/>
          <a:lstStyle/>
          <a:p>
            <a:pPr>
              <a:defRPr lang="en-us"/>
            </a:pPr>
            <a:fld id="{2F15AEAC-E2C2-4058-8CAD-140DE0E37A41}"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6_8b+YSx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pAUAAJgLAADzTAAA8B4AABAAAAAmAAAACAAAAL2QAAAAAAAA"/>
              </a:ext>
            </a:extLst>
          </p:cNvSpPr>
          <p:nvPr>
            <p:ph type="title"/>
          </p:nvPr>
        </p:nvSpPr>
        <p:spPr>
          <a:xfrm>
            <a:off x="916940" y="1884680"/>
            <a:ext cx="11591925" cy="3144520"/>
          </a:xfrm>
        </p:spPr>
        <p:txBody>
          <a:bodyPr vert="horz" wrap="square" lIns="91440" tIns="45720" rIns="91440" bIns="45720" numCol="1" anchor="b">
            <a:prstTxWarp prst="textNoShape">
              <a:avLst/>
            </a:prstTxWarp>
          </a:bodyPr>
          <a:lstStyle>
            <a:lvl1pPr>
              <a:defRPr lang="en-us" sz="6610"/>
            </a:lvl1pPr>
            <a:lvl2pPr>
              <a:defRPr lang="es-es"/>
            </a:lvl2pPr>
            <a:lvl3pPr>
              <a:defRPr lang="es-es"/>
            </a:lvl3pPr>
            <a:lvl4pPr>
              <a:defRPr lang="es-es"/>
            </a:lvl4pPr>
            <a:lvl5pPr>
              <a:defRPr lang="es-es"/>
            </a:lvl5pPr>
            <a:lvl6pPr>
              <a:defRPr lang="es-es"/>
            </a:lvl6pPr>
            <a:lvl7pPr>
              <a:defRPr lang="es-es"/>
            </a:lvl7pPr>
            <a:lvl8pPr>
              <a:defRPr lang="es-es"/>
            </a:lvl8pPr>
            <a:lvl9pPr>
              <a:defRPr lang="es-es"/>
            </a:lvl9pPr>
          </a:lstStyle>
          <a:p>
            <a:pPr>
              <a:defRPr lang="en-us"/>
            </a:pPr>
            <a:r>
              <a:t>Haga clic para modificar el estilo de título del patrón</a:t>
            </a:r>
          </a:p>
        </p:txBody>
      </p:sp>
      <p:sp>
        <p:nvSpPr>
          <p:cNvPr id="3" name="Text Placeholder 2"/>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pAUAAB8fAADzTAAASykAABAAAAAmAAAACAAAAAGAAAAAAAAA"/>
              </a:ext>
            </a:extLst>
          </p:cNvSpPr>
          <p:nvPr>
            <p:ph idx="1"/>
          </p:nvPr>
        </p:nvSpPr>
        <p:spPr>
          <a:xfrm>
            <a:off x="916940" y="5059045"/>
            <a:ext cx="11591925" cy="1653540"/>
          </a:xfrm>
        </p:spPr>
        <p:txBody>
          <a:bodyPr/>
          <a:lstStyle>
            <a:lvl1pPr marL="0" indent="0">
              <a:buNone/>
              <a:defRPr lang="en-us" sz="2645">
                <a:solidFill>
                  <a:srgbClr val="8C8C8C"/>
                </a:solidFill>
              </a:defRPr>
            </a:lvl1pPr>
            <a:lvl2pPr marL="504190" indent="0">
              <a:buNone/>
              <a:defRPr lang="es-es" sz="2205">
                <a:solidFill>
                  <a:srgbClr val="8C8C8C"/>
                </a:solidFill>
              </a:defRPr>
            </a:lvl2pPr>
            <a:lvl3pPr marL="1007745" indent="0">
              <a:buNone/>
              <a:defRPr lang="es-es" sz="1980">
                <a:solidFill>
                  <a:srgbClr val="8C8C8C"/>
                </a:solidFill>
              </a:defRPr>
            </a:lvl3pPr>
            <a:lvl4pPr marL="1511935" indent="0">
              <a:buNone/>
              <a:defRPr lang="es-es" sz="1760">
                <a:solidFill>
                  <a:srgbClr val="8C8C8C"/>
                </a:solidFill>
              </a:defRPr>
            </a:lvl4pPr>
            <a:lvl5pPr marL="2016125" indent="0">
              <a:buNone/>
              <a:defRPr lang="es-es" sz="1760">
                <a:solidFill>
                  <a:srgbClr val="8C8C8C"/>
                </a:solidFill>
              </a:defRPr>
            </a:lvl5pPr>
            <a:lvl6pPr marL="2519680" indent="0">
              <a:buNone/>
              <a:defRPr lang="es-es" sz="1760">
                <a:solidFill>
                  <a:srgbClr val="8C8C8C"/>
                </a:solidFill>
              </a:defRPr>
            </a:lvl6pPr>
            <a:lvl7pPr marL="3023870" indent="0">
              <a:buNone/>
              <a:defRPr lang="es-es" sz="1760">
                <a:solidFill>
                  <a:srgbClr val="8C8C8C"/>
                </a:solidFill>
              </a:defRPr>
            </a:lvl7pPr>
            <a:lvl8pPr marL="3528060" indent="0">
              <a:buNone/>
              <a:defRPr lang="es-es" sz="1760">
                <a:solidFill>
                  <a:srgbClr val="8C8C8C"/>
                </a:solidFill>
              </a:defRPr>
            </a:lvl8pPr>
            <a:lvl9pPr marL="4031615" indent="0">
              <a:buNone/>
              <a:defRPr lang="es-es" sz="1760">
                <a:solidFill>
                  <a:srgbClr val="8C8C8C"/>
                </a:solidFill>
              </a:defRPr>
            </a:lvl9pPr>
          </a:lstStyle>
          <a:p>
            <a:pPr>
              <a:defRPr lang="en-us"/>
            </a:pPr>
            <a:r>
              <a:t>Editar el estilo de texto del patrón</a:t>
            </a:r>
          </a:p>
        </p:txBody>
      </p:sp>
      <p:sp>
        <p:nvSpPr>
          <p:cNvPr id="4" name="Date Placeholder 3"/>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BorAABJGAAAlC0AABAAAAAmAAAACAAAAAAAAAAAAAAA"/>
              </a:ext>
            </a:extLst>
          </p:cNvSpPr>
          <p:nvPr>
            <p:ph type="dt" sz="half" idx="10"/>
          </p:nvPr>
        </p:nvSpPr>
        <p:spPr/>
        <p:txBody>
          <a:bodyPr/>
          <a:lstStyle/>
          <a:p>
            <a:pPr>
              <a:defRPr lang="es-es"/>
            </a:pPr>
            <a:fld id="{2F15D533-7DC2-4023-8CAD-8B769BE37ADE}" type="datetime1">
              <a:t>5/2/20</a:t>
            </a:fld>
            <a:endParaRPr/>
          </a:p>
        </p:txBody>
      </p:sp>
      <p:sp>
        <p:nvSpPr>
          <p:cNvPr id="5" name="Footer Placeholder 4"/>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YxsAABorAABKNwAAlC0AABAAAAAmAAAACAAAAAAAAAAAAAAA"/>
              </a:ext>
            </a:extLst>
          </p:cNvSpPr>
          <p:nvPr>
            <p:ph type="ftr" sz="quarter" idx="11"/>
          </p:nvPr>
        </p:nvSpPr>
        <p:spPr/>
        <p:txBody>
          <a:bodyPr/>
          <a:lstStyle/>
          <a:p>
            <a:pPr>
              <a:defRPr lang="en-us"/>
            </a:pPr>
            <a:endParaRPr/>
          </a:p>
        </p:txBody>
      </p:sp>
      <p:sp>
        <p:nvSpPr>
          <p:cNvPr id="6" name="Slide Number Placeholder 5"/>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ZDoAABorAAD+TAAAlC0AABAAAAAmAAAACAAAAAAAAAAAAAAA"/>
              </a:ext>
            </a:extLst>
          </p:cNvSpPr>
          <p:nvPr>
            <p:ph type="sldNum" sz="quarter" idx="12"/>
          </p:nvPr>
        </p:nvSpPr>
        <p:spPr/>
        <p:txBody>
          <a:bodyPr/>
          <a:lstStyle/>
          <a:p>
            <a:pPr>
              <a:defRPr lang="en-us"/>
            </a:pPr>
            <a:fld id="{2F15C4A6-E8C2-4032-8CAD-1E678AE37A4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HoCAAD+TAAAdwsAABAAAAAmAAAACAAAAAAAAAAAAAAA"/>
              </a:ext>
            </a:extLst>
          </p:cNvSpPr>
          <p:nvPr>
            <p:ph type="title"/>
          </p:nvPr>
        </p:nvSpPr>
        <p:spPr/>
        <p:txBody>
          <a:bodyPr/>
          <a:lstStyle/>
          <a:p>
            <a:pPr>
              <a:defRPr lang="en-us"/>
            </a:pPr>
            <a:r>
              <a:t>Haga clic para modificar el estilo de título del patrón</a:t>
            </a:r>
          </a:p>
        </p:txBody>
      </p:sp>
      <p:sp>
        <p:nvSpPr>
          <p:cNvPr id="3" name="Content Placeholder 2"/>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GEMAADSKAAA4ykAABAAAAAmAAAACAAAAAEAAAAAAAAA"/>
              </a:ext>
            </a:extLst>
          </p:cNvSpPr>
          <p:nvPr>
            <p:ph idx="1"/>
          </p:nvPr>
        </p:nvSpPr>
        <p:spPr>
          <a:xfrm>
            <a:off x="923925" y="2012315"/>
            <a:ext cx="5711825" cy="4796790"/>
          </a:xfrm>
        </p:spPr>
        <p:txBody>
          <a:bodyPr/>
          <a:lstStyle/>
          <a:p>
            <a:pPr>
              <a:defRPr lang="en-us"/>
            </a:pPr>
            <a:r>
              <a:t>Editar el estilo de texto del patrón</a:t>
            </a:r>
          </a:p>
          <a:p>
            <a:pPr lvl="1">
              <a:defRPr lang="en-us"/>
            </a:pPr>
            <a:r>
              <a:t>Segundo nivel</a:t>
            </a:r>
          </a:p>
          <a:p>
            <a:pPr lvl="2">
              <a:defRPr lang="en-us"/>
            </a:pPr>
            <a:r>
              <a:t>Tercer nivel</a:t>
            </a:r>
          </a:p>
          <a:p>
            <a:pPr lvl="3">
              <a:defRPr lang="en-us"/>
            </a:pPr>
            <a:r>
              <a:t>Cuarto nivel</a:t>
            </a:r>
          </a:p>
          <a:p>
            <a:pPr lvl="4">
              <a:defRPr lang="en-us"/>
            </a:pPr>
            <a:r>
              <a:t>Quinto nivel</a:t>
            </a:r>
          </a:p>
        </p:txBody>
      </p:sp>
      <p:sp>
        <p:nvSpPr>
          <p:cNvPr id="4" name="Content Placeholder 3"/>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2ykAAGEMAAD+TAAA4ykAABAAAAAmAAAACAAAAAEAAAAAAAAA"/>
              </a:ext>
            </a:extLst>
          </p:cNvSpPr>
          <p:nvPr>
            <p:ph idx="2"/>
          </p:nvPr>
        </p:nvSpPr>
        <p:spPr>
          <a:xfrm>
            <a:off x="6804025" y="2012315"/>
            <a:ext cx="5711825" cy="4796790"/>
          </a:xfrm>
        </p:spPr>
        <p:txBody>
          <a:bodyPr/>
          <a:lstStyle/>
          <a:p>
            <a:pPr>
              <a:defRPr lang="en-us"/>
            </a:pPr>
            <a:r>
              <a:t>Editar el estilo de texto del patrón</a:t>
            </a:r>
          </a:p>
          <a:p>
            <a:pPr lvl="1">
              <a:defRPr lang="en-us"/>
            </a:pPr>
            <a:r>
              <a:t>Segundo nivel</a:t>
            </a:r>
          </a:p>
          <a:p>
            <a:pPr lvl="2">
              <a:defRPr lang="en-us"/>
            </a:pPr>
            <a:r>
              <a:t>Tercer nivel</a:t>
            </a:r>
          </a:p>
          <a:p>
            <a:pPr lvl="3">
              <a:defRPr lang="en-us"/>
            </a:pPr>
            <a:r>
              <a:t>Cuarto nivel</a:t>
            </a:r>
          </a:p>
          <a:p>
            <a:pPr lvl="4">
              <a:defRPr lang="en-us"/>
            </a:pPr>
            <a:r>
              <a:t>Quinto nivel</a:t>
            </a:r>
          </a:p>
        </p:txBody>
      </p:sp>
      <p:sp>
        <p:nvSpPr>
          <p:cNvPr id="5" name="Date Placeholder 4"/>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BorAABJGAAAlC0AABAAAAAmAAAACAAAAAAAAAAAAAAA"/>
              </a:ext>
            </a:extLst>
          </p:cNvSpPr>
          <p:nvPr>
            <p:ph type="dt" sz="half" idx="10"/>
          </p:nvPr>
        </p:nvSpPr>
        <p:spPr/>
        <p:txBody>
          <a:bodyPr/>
          <a:lstStyle/>
          <a:p>
            <a:pPr>
              <a:defRPr lang="es-es"/>
            </a:pPr>
            <a:fld id="{2F15F3CB-85C2-4005-8CAD-7350BDE37A26}" type="datetime1">
              <a:t>5/2/20</a:t>
            </a:fld>
            <a:endParaRPr/>
          </a:p>
        </p:txBody>
      </p:sp>
      <p:sp>
        <p:nvSpPr>
          <p:cNvPr id="6" name="Footer Placeholder 5"/>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YxsAABorAABKNwAAlC0AABAAAAAmAAAACAAAAAAAAAAAAAAA"/>
              </a:ext>
            </a:extLst>
          </p:cNvSpPr>
          <p:nvPr>
            <p:ph type="ftr" sz="quarter" idx="11"/>
          </p:nvPr>
        </p:nvSpPr>
        <p:spPr/>
        <p:txBody>
          <a:bodyPr/>
          <a:lstStyle/>
          <a:p>
            <a:pPr>
              <a:defRPr lang="en-us"/>
            </a:pPr>
            <a:endParaRPr/>
          </a:p>
        </p:txBody>
      </p:sp>
      <p:sp>
        <p:nvSpPr>
          <p:cNvPr id="7" name="Slide Number Placeholder 6"/>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ZDoAABorAAD+TAAAlC0AABAAAAAmAAAACAAAAAAAAAAAAAAA"/>
              </a:ext>
            </a:extLst>
          </p:cNvSpPr>
          <p:nvPr>
            <p:ph type="sldNum" sz="quarter" idx="12"/>
          </p:nvPr>
        </p:nvSpPr>
        <p:spPr/>
        <p:txBody>
          <a:bodyPr/>
          <a:lstStyle/>
          <a:p>
            <a:pPr>
              <a:defRPr lang="en-us"/>
            </a:pPr>
            <a:fld id="{2F15D126-68C2-4027-8CAD-9E729FE37AC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UAAHoCAAABTQAAdwsAABAAAAAmAAAACAAAAAEAAAAAAAAA"/>
              </a:ext>
            </a:extLst>
          </p:cNvSpPr>
          <p:nvPr>
            <p:ph type="title"/>
          </p:nvPr>
        </p:nvSpPr>
        <p:spPr>
          <a:xfrm>
            <a:off x="925830" y="402590"/>
            <a:ext cx="11591925" cy="1461135"/>
          </a:xfrm>
        </p:spPr>
        <p:txBody>
          <a:bodyPr/>
          <a:lstStyle/>
          <a:p>
            <a:pPr>
              <a:defRPr lang="en-us"/>
            </a:pPr>
            <a:r>
              <a:t>Haga clic para modificar el estilo de título del patrón</a:t>
            </a:r>
          </a:p>
        </p:txBody>
      </p:sp>
      <p:sp>
        <p:nvSpPr>
          <p:cNvPr id="3" name="Text Placeholder 2"/>
          <p:cNvSpPr>
            <a:spLocks noGrp="1" noChangeArrowheads="1"/>
            <a:extLst>
              <a:ext uri="smNativeData">
                <pr:smNativeData xmlns:pr="smNativeData" xmlns:p14="http://schemas.microsoft.com/office/powerpoint/2010/main" xmlns="" val="SMDATA_16_8b+YSx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UAAGYLAACsKAAA/RAAABAAAAAmAAAACAAAAL2QAAAAAAAA"/>
              </a:ext>
            </a:extLst>
          </p:cNvSpPr>
          <p:nvPr>
            <p:ph idx="1"/>
          </p:nvPr>
        </p:nvSpPr>
        <p:spPr>
          <a:xfrm>
            <a:off x="925830" y="1852930"/>
            <a:ext cx="5685790" cy="908685"/>
          </a:xfrm>
        </p:spPr>
        <p:txBody>
          <a:bodyPr vert="horz" wrap="square" lIns="91440" tIns="45720" rIns="91440" bIns="45720" numCol="1" anchor="b">
            <a:prstTxWarp prst="textNoShape">
              <a:avLst/>
            </a:prstTxWarp>
          </a:bodyPr>
          <a:lstStyle>
            <a:lvl1pPr marL="0" indent="0">
              <a:buNone/>
              <a:defRPr lang="en-us" sz="2645" b="1">
                <a:latin typeface="Calibri" pitchFamily="2" charset="0"/>
                <a:ea typeface="Calibri" pitchFamily="2" charset="0"/>
                <a:cs typeface="Calibri" pitchFamily="2" charset="0"/>
              </a:defRPr>
            </a:lvl1pPr>
            <a:lvl2pPr marL="504190" indent="0">
              <a:buNone/>
              <a:defRPr lang="es-es" sz="2205" b="1">
                <a:latin typeface="Calibri" pitchFamily="2" charset="0"/>
                <a:ea typeface="Calibri" pitchFamily="2" charset="0"/>
                <a:cs typeface="Calibri" pitchFamily="2" charset="0"/>
              </a:defRPr>
            </a:lvl2pPr>
            <a:lvl3pPr marL="1007745" indent="0">
              <a:buNone/>
              <a:defRPr lang="es-es" sz="1980" b="1">
                <a:latin typeface="Calibri" pitchFamily="2" charset="0"/>
                <a:ea typeface="Calibri" pitchFamily="2" charset="0"/>
                <a:cs typeface="Calibri" pitchFamily="2" charset="0"/>
              </a:defRPr>
            </a:lvl3pPr>
            <a:lvl4pPr marL="1511935" indent="0">
              <a:buNone/>
              <a:defRPr lang="es-es" sz="1760" b="1">
                <a:latin typeface="Calibri" pitchFamily="2" charset="0"/>
                <a:ea typeface="Calibri" pitchFamily="2" charset="0"/>
                <a:cs typeface="Calibri" pitchFamily="2" charset="0"/>
              </a:defRPr>
            </a:lvl4pPr>
            <a:lvl5pPr marL="2016125" indent="0">
              <a:buNone/>
              <a:defRPr lang="es-es" sz="1760" b="1">
                <a:latin typeface="Calibri" pitchFamily="2" charset="0"/>
                <a:ea typeface="Calibri" pitchFamily="2" charset="0"/>
                <a:cs typeface="Calibri" pitchFamily="2" charset="0"/>
              </a:defRPr>
            </a:lvl5pPr>
            <a:lvl6pPr marL="2519680" indent="0">
              <a:buNone/>
              <a:defRPr lang="es-es" sz="1760" b="1">
                <a:latin typeface="Calibri" pitchFamily="2" charset="0"/>
                <a:ea typeface="Calibri" pitchFamily="2" charset="0"/>
                <a:cs typeface="Calibri" pitchFamily="2" charset="0"/>
              </a:defRPr>
            </a:lvl6pPr>
            <a:lvl7pPr marL="3023870" indent="0">
              <a:buNone/>
              <a:defRPr lang="es-es" sz="1760" b="1">
                <a:latin typeface="Calibri" pitchFamily="2" charset="0"/>
                <a:ea typeface="Calibri" pitchFamily="2" charset="0"/>
                <a:cs typeface="Calibri" pitchFamily="2" charset="0"/>
              </a:defRPr>
            </a:lvl7pPr>
            <a:lvl8pPr marL="3528060" indent="0">
              <a:buNone/>
              <a:defRPr lang="es-es" sz="1760" b="1">
                <a:latin typeface="Calibri" pitchFamily="2" charset="0"/>
                <a:ea typeface="Calibri" pitchFamily="2" charset="0"/>
                <a:cs typeface="Calibri" pitchFamily="2" charset="0"/>
              </a:defRPr>
            </a:lvl8pPr>
            <a:lvl9pPr marL="4031615" indent="0">
              <a:buNone/>
              <a:defRPr lang="es-es" sz="1760" b="1">
                <a:latin typeface="Calibri" pitchFamily="2" charset="0"/>
                <a:ea typeface="Calibri" pitchFamily="2" charset="0"/>
                <a:cs typeface="Calibri" pitchFamily="2" charset="0"/>
              </a:defRPr>
            </a:lvl9pPr>
          </a:lstStyle>
          <a:p>
            <a:pPr>
              <a:defRPr lang="en-us"/>
            </a:pPr>
            <a:r>
              <a:t>Editar el estilo de texto del patrón</a:t>
            </a:r>
          </a:p>
        </p:txBody>
      </p:sp>
      <p:sp>
        <p:nvSpPr>
          <p:cNvPr id="4" name="Content Placeholder 3"/>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Bg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UAAP0QAACsKAAA+SkAABAAAAAmAAAACAAAAAEAAAAAAAAA"/>
              </a:ext>
            </a:extLst>
          </p:cNvSpPr>
          <p:nvPr>
            <p:ph idx="2"/>
          </p:nvPr>
        </p:nvSpPr>
        <p:spPr>
          <a:xfrm>
            <a:off x="925830" y="2761615"/>
            <a:ext cx="5685790" cy="4061460"/>
          </a:xfrm>
        </p:spPr>
        <p:txBody>
          <a:bodyPr/>
          <a:lstStyle/>
          <a:p>
            <a:pPr>
              <a:defRPr lang="en-us"/>
            </a:pPr>
            <a:r>
              <a:t>Editar el estilo de texto del patrón</a:t>
            </a:r>
          </a:p>
          <a:p>
            <a:pPr lvl="1">
              <a:defRPr lang="en-us"/>
            </a:pPr>
            <a:r>
              <a:t>Segundo nivel</a:t>
            </a:r>
          </a:p>
          <a:p>
            <a:pPr lvl="2">
              <a:defRPr lang="en-us"/>
            </a:pPr>
            <a:r>
              <a:t>Tercer nivel</a:t>
            </a:r>
          </a:p>
          <a:p>
            <a:pPr lvl="3">
              <a:defRPr lang="en-us"/>
            </a:pPr>
            <a:r>
              <a:t>Cuarto nivel</a:t>
            </a:r>
          </a:p>
          <a:p>
            <a:pPr lvl="4">
              <a:defRPr lang="en-us"/>
            </a:pPr>
            <a:r>
              <a:t>Quinto nivel</a:t>
            </a:r>
          </a:p>
        </p:txBody>
      </p:sp>
      <p:sp>
        <p:nvSpPr>
          <p:cNvPr id="5" name="Text Placeholder 4"/>
          <p:cNvSpPr>
            <a:spLocks noGrp="1" noChangeArrowheads="1"/>
            <a:extLst>
              <a:ext uri="smNativeData">
                <pr:smNativeData xmlns:pr="smNativeData" xmlns:p14="http://schemas.microsoft.com/office/powerpoint/2010/main" xmlns="" val="SMDATA_16_8b+YSx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2ykAAGYLAAABTQAA/RAAABAAAAAmAAAACAAAAL2QAAAAAAAA"/>
              </a:ext>
            </a:extLst>
          </p:cNvSpPr>
          <p:nvPr>
            <p:ph idx="3"/>
          </p:nvPr>
        </p:nvSpPr>
        <p:spPr>
          <a:xfrm>
            <a:off x="6804025" y="1852930"/>
            <a:ext cx="5713730" cy="908685"/>
          </a:xfrm>
        </p:spPr>
        <p:txBody>
          <a:bodyPr vert="horz" wrap="square" lIns="91440" tIns="45720" rIns="91440" bIns="45720" numCol="1" anchor="b">
            <a:prstTxWarp prst="textNoShape">
              <a:avLst/>
            </a:prstTxWarp>
          </a:bodyPr>
          <a:lstStyle>
            <a:lvl1pPr marL="0" indent="0">
              <a:buNone/>
              <a:defRPr lang="en-us" sz="2645" b="1">
                <a:latin typeface="Calibri" pitchFamily="2" charset="0"/>
                <a:ea typeface="Calibri" pitchFamily="2" charset="0"/>
                <a:cs typeface="Calibri" pitchFamily="2" charset="0"/>
              </a:defRPr>
            </a:lvl1pPr>
            <a:lvl2pPr marL="504190" indent="0">
              <a:buNone/>
              <a:defRPr lang="es-es" sz="2205" b="1">
                <a:latin typeface="Calibri" pitchFamily="2" charset="0"/>
                <a:ea typeface="Calibri" pitchFamily="2" charset="0"/>
                <a:cs typeface="Calibri" pitchFamily="2" charset="0"/>
              </a:defRPr>
            </a:lvl2pPr>
            <a:lvl3pPr marL="1007745" indent="0">
              <a:buNone/>
              <a:defRPr lang="es-es" sz="1980" b="1">
                <a:latin typeface="Calibri" pitchFamily="2" charset="0"/>
                <a:ea typeface="Calibri" pitchFamily="2" charset="0"/>
                <a:cs typeface="Calibri" pitchFamily="2" charset="0"/>
              </a:defRPr>
            </a:lvl3pPr>
            <a:lvl4pPr marL="1511935" indent="0">
              <a:buNone/>
              <a:defRPr lang="es-es" sz="1760" b="1">
                <a:latin typeface="Calibri" pitchFamily="2" charset="0"/>
                <a:ea typeface="Calibri" pitchFamily="2" charset="0"/>
                <a:cs typeface="Calibri" pitchFamily="2" charset="0"/>
              </a:defRPr>
            </a:lvl4pPr>
            <a:lvl5pPr marL="2016125" indent="0">
              <a:buNone/>
              <a:defRPr lang="es-es" sz="1760" b="1">
                <a:latin typeface="Calibri" pitchFamily="2" charset="0"/>
                <a:ea typeface="Calibri" pitchFamily="2" charset="0"/>
                <a:cs typeface="Calibri" pitchFamily="2" charset="0"/>
              </a:defRPr>
            </a:lvl5pPr>
            <a:lvl6pPr marL="2519680" indent="0">
              <a:buNone/>
              <a:defRPr lang="es-es" sz="1760" b="1">
                <a:latin typeface="Calibri" pitchFamily="2" charset="0"/>
                <a:ea typeface="Calibri" pitchFamily="2" charset="0"/>
                <a:cs typeface="Calibri" pitchFamily="2" charset="0"/>
              </a:defRPr>
            </a:lvl6pPr>
            <a:lvl7pPr marL="3023870" indent="0">
              <a:buNone/>
              <a:defRPr lang="es-es" sz="1760" b="1">
                <a:latin typeface="Calibri" pitchFamily="2" charset="0"/>
                <a:ea typeface="Calibri" pitchFamily="2" charset="0"/>
                <a:cs typeface="Calibri" pitchFamily="2" charset="0"/>
              </a:defRPr>
            </a:lvl7pPr>
            <a:lvl8pPr marL="3528060" indent="0">
              <a:buNone/>
              <a:defRPr lang="es-es" sz="1760" b="1">
                <a:latin typeface="Calibri" pitchFamily="2" charset="0"/>
                <a:ea typeface="Calibri" pitchFamily="2" charset="0"/>
                <a:cs typeface="Calibri" pitchFamily="2" charset="0"/>
              </a:defRPr>
            </a:lvl8pPr>
            <a:lvl9pPr marL="4031615" indent="0">
              <a:buNone/>
              <a:defRPr lang="es-es" sz="1760" b="1">
                <a:latin typeface="Calibri" pitchFamily="2" charset="0"/>
                <a:ea typeface="Calibri" pitchFamily="2" charset="0"/>
                <a:cs typeface="Calibri" pitchFamily="2" charset="0"/>
              </a:defRPr>
            </a:lvl9pPr>
          </a:lstStyle>
          <a:p>
            <a:pPr>
              <a:defRPr lang="en-us"/>
            </a:pPr>
            <a:r>
              <a:t>Editar el estilo de texto del patrón</a:t>
            </a:r>
          </a:p>
        </p:txBody>
      </p:sp>
      <p:sp>
        <p:nvSpPr>
          <p:cNvPr id="6" name="Content Placeholder 5"/>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BLrGms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2ykAAP0QAAABTQAA+SkAABAAAAAmAAAACAAAAAEAAAAAAAAA"/>
              </a:ext>
            </a:extLst>
          </p:cNvSpPr>
          <p:nvPr>
            <p:ph idx="4"/>
          </p:nvPr>
        </p:nvSpPr>
        <p:spPr>
          <a:xfrm>
            <a:off x="6804025" y="2761615"/>
            <a:ext cx="5713730" cy="4061460"/>
          </a:xfrm>
        </p:spPr>
        <p:txBody>
          <a:bodyPr/>
          <a:lstStyle/>
          <a:p>
            <a:pPr>
              <a:defRPr lang="en-us"/>
            </a:pPr>
            <a:r>
              <a:t>Editar el estilo de texto del patrón</a:t>
            </a:r>
          </a:p>
          <a:p>
            <a:pPr lvl="1">
              <a:defRPr lang="en-us"/>
            </a:pPr>
            <a:r>
              <a:t>Segundo nivel</a:t>
            </a:r>
          </a:p>
          <a:p>
            <a:pPr lvl="2">
              <a:defRPr lang="en-us"/>
            </a:pPr>
            <a:r>
              <a:t>Tercer nivel</a:t>
            </a:r>
          </a:p>
          <a:p>
            <a:pPr lvl="3">
              <a:defRPr lang="en-us"/>
            </a:pPr>
            <a:r>
              <a:t>Cuarto nivel</a:t>
            </a:r>
          </a:p>
          <a:p>
            <a:pPr lvl="4">
              <a:defRPr lang="en-us"/>
            </a:pPr>
            <a:r>
              <a:t>Quinto nivel</a:t>
            </a:r>
          </a:p>
        </p:txBody>
      </p:sp>
      <p:sp>
        <p:nvSpPr>
          <p:cNvPr id="7" name="Date Placeholder 6"/>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EroGms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BorAABJGAAAlC0AABAAAAAmAAAACAAAAAAAAAAAAAAA"/>
              </a:ext>
            </a:extLst>
          </p:cNvSpPr>
          <p:nvPr>
            <p:ph type="dt" sz="half" idx="10"/>
          </p:nvPr>
        </p:nvSpPr>
        <p:spPr/>
        <p:txBody>
          <a:bodyPr/>
          <a:lstStyle/>
          <a:p>
            <a:pPr>
              <a:defRPr lang="es-es"/>
            </a:pPr>
            <a:fld id="{2F15C211-5FC2-4034-8CAD-A9618CE37AFC}" type="datetime1">
              <a:t>5/2/20</a:t>
            </a:fld>
            <a:endParaRPr/>
          </a:p>
        </p:txBody>
      </p:sp>
      <p:sp>
        <p:nvSpPr>
          <p:cNvPr id="8" name="Footer Placeholder 7"/>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Ab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YxsAABorAABKNwAAlC0AABAAAAAmAAAACAAAAAAAAAAAAAAA"/>
              </a:ext>
            </a:extLst>
          </p:cNvSpPr>
          <p:nvPr>
            <p:ph type="ftr" sz="quarter" idx="11"/>
          </p:nvPr>
        </p:nvSpPr>
        <p:spPr/>
        <p:txBody>
          <a:bodyPr/>
          <a:lstStyle/>
          <a:p>
            <a:pPr>
              <a:defRPr lang="en-us"/>
            </a:pPr>
            <a:endParaRPr/>
          </a:p>
        </p:txBody>
      </p:sp>
      <p:sp>
        <p:nvSpPr>
          <p:cNvPr id="9" name="Slide Number Placeholder 8"/>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Eb7oAE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ZDoAABorAAD+TAAAlC0AABAAAAAmAAAACAAAAAAAAAAAAAAA"/>
              </a:ext>
            </a:extLst>
          </p:cNvSpPr>
          <p:nvPr>
            <p:ph type="sldNum" sz="quarter" idx="12"/>
          </p:nvPr>
        </p:nvSpPr>
        <p:spPr/>
        <p:txBody>
          <a:bodyPr/>
          <a:lstStyle/>
          <a:p>
            <a:pPr>
              <a:defRPr lang="en-us"/>
            </a:pPr>
            <a:fld id="{2F15F96B-25C2-400F-8CAD-D35AB7E37A86}"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jpRXY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HoCAAD+TAAAdwsAABAAAAAmAAAACAAAAAAAAAAAAAAA"/>
              </a:ext>
            </a:extLst>
          </p:cNvSpPr>
          <p:nvPr>
            <p:ph type="title"/>
          </p:nvPr>
        </p:nvSpPr>
        <p:spPr/>
        <p:txBody>
          <a:bodyPr/>
          <a:lstStyle/>
          <a:p>
            <a:pPr>
              <a:defRPr lang="en-us"/>
            </a:pPr>
            <a:r>
              <a:t>Haga clic para modificar el estilo de título del patrón</a:t>
            </a:r>
          </a:p>
        </p:txBody>
      </p:sp>
      <p:sp>
        <p:nvSpPr>
          <p:cNvPr id="3" name="Date Placeholder 2"/>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jpRXY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BorAABJGAAAlC0AABAAAAAmAAAACAAAAAAAAAAAAAAA"/>
              </a:ext>
            </a:extLst>
          </p:cNvSpPr>
          <p:nvPr>
            <p:ph type="dt" sz="half" idx="10"/>
          </p:nvPr>
        </p:nvSpPr>
        <p:spPr/>
        <p:txBody>
          <a:bodyPr/>
          <a:lstStyle/>
          <a:p>
            <a:pPr>
              <a:defRPr lang="es-es"/>
            </a:pPr>
            <a:fld id="{2F15D92C-62C2-402F-8CAD-947A97E37AC1}" type="datetime1">
              <a:t>5/2/20</a:t>
            </a:fld>
            <a:endParaRPr/>
          </a:p>
        </p:txBody>
      </p:sp>
      <p:sp>
        <p:nvSpPr>
          <p:cNvPr id="4" name="Footer Placeholder 3"/>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YxsAABorAABKNwAAlC0AABAAAAAmAAAACAAAAAAAAAAAAAAA"/>
              </a:ext>
            </a:extLst>
          </p:cNvSpPr>
          <p:nvPr>
            <p:ph type="ftr" sz="quarter" idx="11"/>
          </p:nvPr>
        </p:nvSpPr>
        <p:spPr/>
        <p:txBody>
          <a:bodyPr/>
          <a:lstStyle/>
          <a:p>
            <a:pPr>
              <a:defRPr lang="en-us"/>
            </a:pPr>
            <a:endParaRPr/>
          </a:p>
        </p:txBody>
      </p:sp>
      <p:sp>
        <p:nvSpPr>
          <p:cNvPr id="5" name="Slide Number Placeholder 4"/>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1sLnI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ZDoAABorAAD+TAAAlC0AABAAAAAmAAAACAAAAAAAAAAAAAAA"/>
              </a:ext>
            </a:extLst>
          </p:cNvSpPr>
          <p:nvPr>
            <p:ph type="sldNum" sz="quarter" idx="12"/>
          </p:nvPr>
        </p:nvSpPr>
        <p:spPr/>
        <p:txBody>
          <a:bodyPr/>
          <a:lstStyle/>
          <a:p>
            <a:pPr>
              <a:defRPr lang="en-us"/>
            </a:pPr>
            <a:fld id="{2F15AA3F-71C2-405C-8CAD-8709E4E37AD2}" type="slidenum">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BorAABJGAAAlC0AABAAAAAmAAAACAAAAAAAAAAAAAAA"/>
              </a:ext>
            </a:extLst>
          </p:cNvSpPr>
          <p:nvPr>
            <p:ph type="dt" sz="half" idx="10"/>
          </p:nvPr>
        </p:nvSpPr>
        <p:spPr/>
        <p:txBody>
          <a:bodyPr/>
          <a:lstStyle/>
          <a:p>
            <a:pPr>
              <a:defRPr lang="es-es"/>
            </a:pPr>
            <a:fld id="{2F15F512-5CC2-4003-8CAD-AA56BBE37AFF}" type="datetime1">
              <a:t>5/2/20</a:t>
            </a:fld>
            <a:endParaRPr/>
          </a:p>
        </p:txBody>
      </p:sp>
      <p:sp>
        <p:nvSpPr>
          <p:cNvPr id="3" name="Footer Placeholder 2"/>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QAMg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YxsAABorAABKNwAAlC0AABAAAAAmAAAACAAAAAAAAAAAAAAA"/>
              </a:ext>
            </a:extLst>
          </p:cNvSpPr>
          <p:nvPr>
            <p:ph type="ftr" sz="quarter" idx="11"/>
          </p:nvPr>
        </p:nvSpPr>
        <p:spPr/>
        <p:txBody>
          <a:bodyPr/>
          <a:lstStyle/>
          <a:p>
            <a:pPr>
              <a:defRPr lang="en-us"/>
            </a:pPr>
            <a:endParaRPr/>
          </a:p>
        </p:txBody>
      </p:sp>
      <p:sp>
        <p:nvSpPr>
          <p:cNvPr id="4" name="Slide Number Placeholder 3"/>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ZDoAABorAAD+TAAAlC0AABAAAAAmAAAACAAAAAAAAAAAAAAA"/>
              </a:ext>
            </a:extLst>
          </p:cNvSpPr>
          <p:nvPr>
            <p:ph type="sldNum" sz="quarter" idx="12"/>
          </p:nvPr>
        </p:nvSpPr>
        <p:spPr/>
        <p:txBody>
          <a:bodyPr/>
          <a:lstStyle/>
          <a:p>
            <a:pPr>
              <a:defRPr lang="en-us"/>
            </a:pPr>
            <a:fld id="{2F158F0A-44C2-4079-8CAD-B22CC1E37AE7}" type="slidenum">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6_8b+YSx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rmYgE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UAABoDAABcIAAA8w0AABAAAAAmAAAACAAAAL2QAAAAAAAA"/>
              </a:ext>
            </a:extLst>
          </p:cNvSpPr>
          <p:nvPr>
            <p:ph type="title"/>
          </p:nvPr>
        </p:nvSpPr>
        <p:spPr>
          <a:xfrm>
            <a:off x="925830" y="504190"/>
            <a:ext cx="4334510" cy="1763395"/>
          </a:xfrm>
        </p:spPr>
        <p:txBody>
          <a:bodyPr vert="horz" wrap="square" lIns="91440" tIns="45720" rIns="91440" bIns="45720" numCol="1" anchor="b">
            <a:prstTxWarp prst="textNoShape">
              <a:avLst/>
            </a:prstTxWarp>
          </a:bodyPr>
          <a:lstStyle>
            <a:lvl1pPr>
              <a:defRPr lang="en-us" sz="3525"/>
            </a:lvl1pPr>
            <a:lvl2pPr>
              <a:defRPr lang="es-es"/>
            </a:lvl2pPr>
            <a:lvl3pPr>
              <a:defRPr lang="es-es"/>
            </a:lvl3pPr>
            <a:lvl4pPr>
              <a:defRPr lang="es-es"/>
            </a:lvl4pPr>
            <a:lvl5pPr>
              <a:defRPr lang="es-es"/>
            </a:lvl5pPr>
            <a:lvl6pPr>
              <a:defRPr lang="es-es"/>
            </a:lvl6pPr>
            <a:lvl7pPr>
              <a:defRPr lang="es-es"/>
            </a:lvl7pPr>
            <a:lvl8pPr>
              <a:defRPr lang="es-es"/>
            </a:lvl8pPr>
            <a:lvl9pPr>
              <a:defRPr lang="es-es"/>
            </a:lvl9pPr>
          </a:lstStyle>
          <a:p>
            <a:pPr>
              <a:defRPr lang="en-us"/>
            </a:pPr>
            <a:r>
              <a:t>Haga clic para modificar el estilo de título del patrón</a:t>
            </a:r>
          </a:p>
        </p:txBody>
      </p:sp>
      <p:sp>
        <p:nvSpPr>
          <p:cNvPr id="3" name="Content Placeholder 2"/>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iMAALIGAAABTQAAvicAABAAAAAmAAAACAAAAAGAAAAAAAAA"/>
              </a:ext>
            </a:extLst>
          </p:cNvSpPr>
          <p:nvPr>
            <p:ph idx="1"/>
          </p:nvPr>
        </p:nvSpPr>
        <p:spPr>
          <a:xfrm>
            <a:off x="5713730" y="1088390"/>
            <a:ext cx="6804025" cy="5372100"/>
          </a:xfrm>
        </p:spPr>
        <p:txBody>
          <a:bodyPr/>
          <a:lstStyle>
            <a:lvl1pPr>
              <a:defRPr lang="en-us" sz="3525"/>
            </a:lvl1pPr>
            <a:lvl2pPr>
              <a:defRPr lang="en-us" sz="3085"/>
            </a:lvl2pPr>
            <a:lvl3pPr>
              <a:defRPr lang="en-us" sz="2645"/>
            </a:lvl3pPr>
            <a:lvl4pPr>
              <a:defRPr lang="en-us" sz="2205"/>
            </a:lvl4pPr>
            <a:lvl5pPr>
              <a:defRPr lang="en-us" sz="2205"/>
            </a:lvl5pPr>
            <a:lvl6pPr>
              <a:defRPr lang="es-es" sz="2205"/>
            </a:lvl6pPr>
            <a:lvl7pPr>
              <a:defRPr lang="es-es" sz="2205"/>
            </a:lvl7pPr>
            <a:lvl8pPr>
              <a:defRPr lang="es-es" sz="2205"/>
            </a:lvl8pPr>
            <a:lvl9pPr>
              <a:defRPr lang="es-es" sz="2205"/>
            </a:lvl9pPr>
          </a:lstStyle>
          <a:p>
            <a:pPr>
              <a:defRPr lang="en-us"/>
            </a:pPr>
            <a:r>
              <a:t>Editar el estilo de texto del patrón</a:t>
            </a:r>
          </a:p>
          <a:p>
            <a:pPr lvl="1">
              <a:defRPr lang="en-us"/>
            </a:pPr>
            <a:r>
              <a:t>Segundo nivel</a:t>
            </a:r>
          </a:p>
          <a:p>
            <a:pPr lvl="2">
              <a:defRPr lang="en-us"/>
            </a:pPr>
            <a:r>
              <a:t>Tercer nivel</a:t>
            </a:r>
          </a:p>
          <a:p>
            <a:pPr lvl="3">
              <a:defRPr lang="en-us"/>
            </a:pPr>
            <a:r>
              <a:t>Cuarto nivel</a:t>
            </a:r>
          </a:p>
          <a:p>
            <a:pPr lvl="4">
              <a:defRPr lang="en-us"/>
            </a:pPr>
            <a:r>
              <a:t>Quinto nivel</a:t>
            </a:r>
          </a:p>
        </p:txBody>
      </p:sp>
      <p:sp>
        <p:nvSpPr>
          <p:cNvPr id="4" name="Text Placeholder 3"/>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TU7w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UAAPMNAABcIAAAzCcAABAAAAAmAAAACAAAAAGAAAAAAAAA"/>
              </a:ext>
            </a:extLst>
          </p:cNvSpPr>
          <p:nvPr>
            <p:ph idx="2"/>
          </p:nvPr>
        </p:nvSpPr>
        <p:spPr>
          <a:xfrm>
            <a:off x="925830" y="2267585"/>
            <a:ext cx="4334510" cy="4201795"/>
          </a:xfrm>
        </p:spPr>
        <p:txBody>
          <a:bodyPr/>
          <a:lstStyle>
            <a:lvl1pPr marL="0" indent="0">
              <a:buNone/>
              <a:defRPr lang="en-us" sz="1760"/>
            </a:lvl1pPr>
            <a:lvl2pPr marL="504190" indent="0">
              <a:buNone/>
              <a:defRPr lang="es-es" sz="1540"/>
            </a:lvl2pPr>
            <a:lvl3pPr marL="1007745" indent="0">
              <a:buNone/>
              <a:defRPr lang="es-es" sz="1320"/>
            </a:lvl3pPr>
            <a:lvl4pPr marL="1511935" indent="0">
              <a:buNone/>
              <a:defRPr lang="es-es" sz="1100"/>
            </a:lvl4pPr>
            <a:lvl5pPr marL="2016125" indent="0">
              <a:buNone/>
              <a:defRPr lang="es-es" sz="1100"/>
            </a:lvl5pPr>
            <a:lvl6pPr marL="2519680" indent="0">
              <a:buNone/>
              <a:defRPr lang="es-es" sz="1100"/>
            </a:lvl6pPr>
            <a:lvl7pPr marL="3023870" indent="0">
              <a:buNone/>
              <a:defRPr lang="es-es" sz="1100"/>
            </a:lvl7pPr>
            <a:lvl8pPr marL="3528060" indent="0">
              <a:buNone/>
              <a:defRPr lang="es-es" sz="1100"/>
            </a:lvl8pPr>
            <a:lvl9pPr marL="4031615" indent="0">
              <a:buNone/>
              <a:defRPr lang="es-es" sz="1100"/>
            </a:lvl9pPr>
          </a:lstStyle>
          <a:p>
            <a:pPr>
              <a:defRPr lang="en-us"/>
            </a:pPr>
            <a:r>
              <a:t>Editar el estilo de texto del patrón</a:t>
            </a:r>
          </a:p>
        </p:txBody>
      </p:sp>
      <p:sp>
        <p:nvSpPr>
          <p:cNvPr id="5" name="Date Placeholder 4"/>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KJVUHY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BorAABJGAAAlC0AABAAAAAmAAAACAAAAAAAAAAAAAAA"/>
              </a:ext>
            </a:extLst>
          </p:cNvSpPr>
          <p:nvPr>
            <p:ph type="dt" sz="half" idx="10"/>
          </p:nvPr>
        </p:nvSpPr>
        <p:spPr/>
        <p:txBody>
          <a:bodyPr/>
          <a:lstStyle/>
          <a:p>
            <a:pPr>
              <a:defRPr lang="es-es"/>
            </a:pPr>
            <a:fld id="{2F159549-07C2-4063-8CAD-F136DBE37AA4}" type="datetime1">
              <a:t>5/2/20</a:t>
            </a:fld>
            <a:endParaRPr/>
          </a:p>
        </p:txBody>
      </p:sp>
      <p:sp>
        <p:nvSpPr>
          <p:cNvPr id="6" name="Footer Placeholder 5"/>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YxsAABorAABKNwAAlC0AABAAAAAmAAAACAAAAAAAAAAAAAAA"/>
              </a:ext>
            </a:extLst>
          </p:cNvSpPr>
          <p:nvPr>
            <p:ph type="ftr" sz="quarter" idx="11"/>
          </p:nvPr>
        </p:nvSpPr>
        <p:spPr/>
        <p:txBody>
          <a:bodyPr/>
          <a:lstStyle/>
          <a:p>
            <a:pPr>
              <a:defRPr lang="en-us"/>
            </a:pPr>
            <a:endParaRPr/>
          </a:p>
        </p:txBody>
      </p:sp>
      <p:sp>
        <p:nvSpPr>
          <p:cNvPr id="7" name="Slide Number Placeholder 6"/>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ZDoAABorAAD+TAAAlC0AABAAAAAmAAAACAAAAAAAAAAAAAAA"/>
              </a:ext>
            </a:extLst>
          </p:cNvSpPr>
          <p:nvPr>
            <p:ph type="sldNum" sz="quarter" idx="12"/>
          </p:nvPr>
        </p:nvSpPr>
        <p:spPr/>
        <p:txBody>
          <a:bodyPr/>
          <a:lstStyle/>
          <a:p>
            <a:pPr>
              <a:defRPr lang="en-us"/>
            </a:pPr>
            <a:fld id="{2F15FBF1-BFC2-400D-8CAD-4958B5E37A1C}" type="slidenum">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6_8b+YSx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UAABoDAABcIAAA8w0AABAAAAAmAAAACAAAAL2QAAAAAAAA"/>
              </a:ext>
            </a:extLst>
          </p:cNvSpPr>
          <p:nvPr>
            <p:ph type="title"/>
          </p:nvPr>
        </p:nvSpPr>
        <p:spPr>
          <a:xfrm>
            <a:off x="925830" y="504190"/>
            <a:ext cx="4334510" cy="1763395"/>
          </a:xfrm>
        </p:spPr>
        <p:txBody>
          <a:bodyPr vert="horz" wrap="square" lIns="91440" tIns="45720" rIns="91440" bIns="45720" numCol="1" anchor="b">
            <a:prstTxWarp prst="textNoShape">
              <a:avLst/>
            </a:prstTxWarp>
          </a:bodyPr>
          <a:lstStyle>
            <a:lvl1pPr>
              <a:defRPr lang="en-us" sz="3525"/>
            </a:lvl1pPr>
            <a:lvl2pPr>
              <a:defRPr lang="es-es"/>
            </a:lvl2pPr>
            <a:lvl3pPr>
              <a:defRPr lang="es-es"/>
            </a:lvl3pPr>
            <a:lvl4pPr>
              <a:defRPr lang="es-es"/>
            </a:lvl4pPr>
            <a:lvl5pPr>
              <a:defRPr lang="es-es"/>
            </a:lvl5pPr>
            <a:lvl6pPr>
              <a:defRPr lang="es-es"/>
            </a:lvl6pPr>
            <a:lvl7pPr>
              <a:defRPr lang="es-es"/>
            </a:lvl7pPr>
            <a:lvl8pPr>
              <a:defRPr lang="es-es"/>
            </a:lvl8pPr>
            <a:lvl9pPr>
              <a:defRPr lang="es-es"/>
            </a:lvl9pPr>
          </a:lstStyle>
          <a:p>
            <a:pPr>
              <a:defRPr lang="en-us"/>
            </a:pPr>
            <a:r>
              <a:t>Haga clic para modificar el estilo de título del patrón</a:t>
            </a:r>
          </a:p>
        </p:txBody>
      </p:sp>
      <p:sp>
        <p:nvSpPr>
          <p:cNvPr id="3" name="Picture Placeholder 2"/>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G/mEs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iMAALIGAAABTQAAvicAABAAAAAmAAAACAAAAAGAAAAAAAAA"/>
              </a:ext>
            </a:extLst>
          </p:cNvSpPr>
          <p:nvPr>
            <p:ph type="pic" idx="1"/>
          </p:nvPr>
        </p:nvSpPr>
        <p:spPr>
          <a:xfrm>
            <a:off x="5713730" y="1088390"/>
            <a:ext cx="6804025" cy="5372100"/>
          </a:xfrm>
        </p:spPr>
        <p:txBody>
          <a:bodyPr/>
          <a:lstStyle>
            <a:lvl1pPr marL="0" indent="0">
              <a:buNone/>
              <a:defRPr lang="en-us" sz="3525"/>
            </a:lvl1pPr>
            <a:lvl2pPr marL="504190" indent="0">
              <a:buNone/>
              <a:defRPr lang="es-es" sz="3085"/>
            </a:lvl2pPr>
            <a:lvl3pPr marL="1007745" indent="0">
              <a:buNone/>
              <a:defRPr lang="es-es" sz="2645"/>
            </a:lvl3pPr>
            <a:lvl4pPr marL="1511935" indent="0">
              <a:buNone/>
              <a:defRPr lang="es-es" sz="2205"/>
            </a:lvl4pPr>
            <a:lvl5pPr marL="2016125" indent="0">
              <a:buNone/>
              <a:defRPr lang="es-es" sz="2205"/>
            </a:lvl5pPr>
            <a:lvl6pPr marL="2519680" indent="0">
              <a:buNone/>
              <a:defRPr lang="es-es" sz="2205"/>
            </a:lvl6pPr>
            <a:lvl7pPr marL="3023870" indent="0">
              <a:buNone/>
              <a:defRPr lang="es-es" sz="2205"/>
            </a:lvl7pPr>
            <a:lvl8pPr marL="3528060" indent="0">
              <a:buNone/>
              <a:defRPr lang="es-es" sz="2205"/>
            </a:lvl8pPr>
            <a:lvl9pPr marL="4031615" indent="0">
              <a:buNone/>
              <a:defRPr lang="es-es" sz="2205"/>
            </a:lvl9pPr>
          </a:lstStyle>
          <a:p>
            <a:pPr>
              <a:defRPr lang="en-us"/>
            </a:pPr>
            <a:r>
              <a:t>Haga clic en el icono para agregar una imagen</a:t>
            </a:r>
          </a:p>
        </p:txBody>
      </p:sp>
      <p:sp>
        <p:nvSpPr>
          <p:cNvPr id="4" name="Text Placeholder 3"/>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Sc7w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UAAPMNAABcIAAAzCcAABAAAAAmAAAACAAAAAGAAAAAAAAA"/>
              </a:ext>
            </a:extLst>
          </p:cNvSpPr>
          <p:nvPr>
            <p:ph idx="2"/>
          </p:nvPr>
        </p:nvSpPr>
        <p:spPr>
          <a:xfrm>
            <a:off x="925830" y="2267585"/>
            <a:ext cx="4334510" cy="4201795"/>
          </a:xfrm>
        </p:spPr>
        <p:txBody>
          <a:bodyPr/>
          <a:lstStyle>
            <a:lvl1pPr marL="0" indent="0">
              <a:buNone/>
              <a:defRPr lang="en-us" sz="1760"/>
            </a:lvl1pPr>
            <a:lvl2pPr marL="504190" indent="0">
              <a:buNone/>
              <a:defRPr lang="es-es" sz="1540"/>
            </a:lvl2pPr>
            <a:lvl3pPr marL="1007745" indent="0">
              <a:buNone/>
              <a:defRPr lang="es-es" sz="1320"/>
            </a:lvl3pPr>
            <a:lvl4pPr marL="1511935" indent="0">
              <a:buNone/>
              <a:defRPr lang="es-es" sz="1100"/>
            </a:lvl4pPr>
            <a:lvl5pPr marL="2016125" indent="0">
              <a:buNone/>
              <a:defRPr lang="es-es" sz="1100"/>
            </a:lvl5pPr>
            <a:lvl6pPr marL="2519680" indent="0">
              <a:buNone/>
              <a:defRPr lang="es-es" sz="1100"/>
            </a:lvl6pPr>
            <a:lvl7pPr marL="3023870" indent="0">
              <a:buNone/>
              <a:defRPr lang="es-es" sz="1100"/>
            </a:lvl7pPr>
            <a:lvl8pPr marL="3528060" indent="0">
              <a:buNone/>
              <a:defRPr lang="es-es" sz="1100"/>
            </a:lvl8pPr>
            <a:lvl9pPr marL="4031615" indent="0">
              <a:buNone/>
              <a:defRPr lang="es-es" sz="1100"/>
            </a:lvl9pPr>
          </a:lstStyle>
          <a:p>
            <a:pPr>
              <a:defRPr lang="en-us"/>
            </a:pPr>
            <a:r>
              <a:t>Editar el estilo de texto del patrón</a:t>
            </a:r>
          </a:p>
        </p:txBody>
      </p:sp>
      <p:sp>
        <p:nvSpPr>
          <p:cNvPr id="5" name="Date Placeholder 4"/>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BCMDw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rwUAABorAABJGAAAlC0AABAAAAAmAAAACAAAAAAAAAAAAAAA"/>
              </a:ext>
            </a:extLst>
          </p:cNvSpPr>
          <p:nvPr>
            <p:ph type="dt" sz="half" idx="10"/>
          </p:nvPr>
        </p:nvSpPr>
        <p:spPr/>
        <p:txBody>
          <a:bodyPr/>
          <a:lstStyle/>
          <a:p>
            <a:pPr>
              <a:defRPr lang="es-es"/>
            </a:pPr>
            <a:fld id="{2F1585AC-E2C2-4073-8CAD-1426CBE37A41}" type="datetime1">
              <a:t>5/2/20</a:t>
            </a:fld>
            <a:endParaRPr/>
          </a:p>
        </p:txBody>
      </p:sp>
      <p:sp>
        <p:nvSpPr>
          <p:cNvPr id="6" name="Footer Placeholder 5"/>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YxsAABorAABKNwAAlC0AABAAAAAmAAAACAAAAAAAAAAAAAAA"/>
              </a:ext>
            </a:extLst>
          </p:cNvSpPr>
          <p:nvPr>
            <p:ph type="ftr" sz="quarter" idx="11"/>
          </p:nvPr>
        </p:nvSpPr>
        <p:spPr/>
        <p:txBody>
          <a:bodyPr/>
          <a:lstStyle/>
          <a:p>
            <a:pPr>
              <a:defRPr lang="en-us"/>
            </a:pPr>
            <a:endParaRPr/>
          </a:p>
        </p:txBody>
      </p:sp>
      <p:sp>
        <p:nvSpPr>
          <p:cNvPr id="7" name="Slide Number Placeholder 6"/>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YD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ZDoAABorAAD+TAAAlC0AABAAAAAmAAAACAAAAAAAAAAAAAAA"/>
              </a:ext>
            </a:extLst>
          </p:cNvSpPr>
          <p:nvPr>
            <p:ph type="sldNum" sz="quarter" idx="12"/>
          </p:nvPr>
        </p:nvSpPr>
        <p:spPr/>
        <p:txBody>
          <a:bodyPr/>
          <a:lstStyle/>
          <a:p>
            <a:pPr>
              <a:defRPr lang="en-us"/>
            </a:pPr>
            <a:fld id="{2F15FBA8-E6C2-400D-8CAD-1058B5E37A45}"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Master1">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rwUAAHoCAAD+TAAAdwsAABAAAAAmAAAACAAAAL8fAAAAAAAA"/>
              </a:ext>
            </a:extLst>
          </p:cNvSpPr>
          <p:nvPr>
            <p:ph type="title"/>
          </p:nvPr>
        </p:nvSpPr>
        <p:spPr>
          <a:xfrm>
            <a:off x="923925" y="402590"/>
            <a:ext cx="11591925" cy="1461135"/>
          </a:xfrm>
          <a:prstGeom prst="rect">
            <a:avLst/>
          </a:prstGeom>
        </p:spPr>
        <p:txBody>
          <a:bodyPr vert="horz" wrap="square" lIns="91440" tIns="45720" rIns="91440" bIns="45720" numCol="1" anchor="ctr">
            <a:prstTxWarp prst="textNoShape">
              <a:avLst/>
            </a:prstTxWarp>
          </a:bodyPr>
          <a:lstStyle/>
          <a:p>
            <a:pPr>
              <a:defRPr lang="en-us"/>
            </a:pPr>
            <a:r>
              <a:t>Haga clic para modificar el estilo de título del patrón</a:t>
            </a:r>
          </a:p>
        </p:txBody>
      </p:sp>
      <p:sp>
        <p:nvSpPr>
          <p:cNvPr id="3" name="Text Placeholder 2"/>
          <p:cNvSpPr>
            <a:spLocks noGrp="1" noChangeArrowheads="1"/>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rwUAAGEMAAD+TAAA4ykAABAAAAAmAAAACAAAAL8fAAAAAAAA"/>
              </a:ext>
            </a:extLst>
          </p:cNvSpPr>
          <p:nvPr>
            <p:ph type="body" idx="1"/>
          </p:nvPr>
        </p:nvSpPr>
        <p:spPr>
          <a:xfrm>
            <a:off x="923925" y="2012315"/>
            <a:ext cx="11591925" cy="4796790"/>
          </a:xfrm>
          <a:prstGeom prst="rect">
            <a:avLst/>
          </a:prstGeom>
        </p:spPr>
        <p:txBody>
          <a:bodyPr vert="horz" wrap="square" lIns="91440" tIns="45720" rIns="91440" bIns="45720" numCol="1" anchor="t">
            <a:prstTxWarp prst="textNoShape">
              <a:avLst/>
            </a:prstTxWarp>
          </a:bodyPr>
          <a:lstStyle/>
          <a:p>
            <a:pPr>
              <a:defRPr lang="en-us"/>
            </a:pPr>
            <a:r>
              <a:t>Editar el estilo de texto del patrón</a:t>
            </a:r>
          </a:p>
          <a:p>
            <a:pPr lvl="1">
              <a:defRPr lang="en-us"/>
            </a:pPr>
            <a:r>
              <a:t>Segundo nivel</a:t>
            </a:r>
          </a:p>
          <a:p>
            <a:pPr lvl="2">
              <a:defRPr lang="en-us"/>
            </a:pPr>
            <a:r>
              <a:t>Tercer nivel</a:t>
            </a:r>
          </a:p>
          <a:p>
            <a:pPr lvl="3">
              <a:defRPr lang="en-us"/>
            </a:pPr>
            <a:r>
              <a:t>Cuarto nivel</a:t>
            </a:r>
          </a:p>
          <a:p>
            <a:pPr lvl="4">
              <a:defRPr lang="en-us"/>
            </a:pPr>
            <a:r>
              <a:t>Quinto nivel</a:t>
            </a:r>
          </a:p>
        </p:txBody>
      </p:sp>
      <p:sp>
        <p:nvSpPr>
          <p:cNvPr id="4" name="Date Placeholder 3"/>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I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rwUAABorAABJGAAAlC0AABAAAAAmAAAACAAAAL+fAAAAAAAA"/>
              </a:ext>
            </a:extLst>
          </p:cNvSpPr>
          <p:nvPr>
            <p:ph type="dt" sz="half" idx="2"/>
          </p:nvPr>
        </p:nvSpPr>
        <p:spPr>
          <a:xfrm>
            <a:off x="923925" y="7006590"/>
            <a:ext cx="3023870" cy="402590"/>
          </a:xfrm>
          <a:prstGeom prst="rect">
            <a:avLst/>
          </a:prstGeom>
        </p:spPr>
        <p:txBody>
          <a:bodyPr vert="horz" wrap="square" lIns="91440" tIns="45720" rIns="91440" bIns="45720" numCol="1" anchor="ctr">
            <a:prstTxWarp prst="textNoShape">
              <a:avLst/>
            </a:prstTxWarp>
          </a:bodyPr>
          <a:lstStyle>
            <a:lvl1pPr algn="l">
              <a:defRPr lang="es-es" sz="132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s-es"/>
            </a:pPr>
            <a:fld id="{2F15D849-07C2-402E-8CAD-F17B96E37AA4}" type="datetime1">
              <a:t>5/2/20</a:t>
            </a:fld>
            <a:endParaRPr lang="en-us"/>
          </a:p>
        </p:txBody>
      </p:sp>
      <p:sp>
        <p:nvSpPr>
          <p:cNvPr id="5" name="Footer Placeholder 4"/>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I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YxsAABorAABKNwAAlC0AABAAAAAmAAAACAAAAL+fAAAAAAAA"/>
              </a:ext>
            </a:extLst>
          </p:cNvSpPr>
          <p:nvPr>
            <p:ph type="ftr" sz="quarter" idx="3"/>
          </p:nvPr>
        </p:nvSpPr>
        <p:spPr>
          <a:xfrm>
            <a:off x="4451985" y="7006590"/>
            <a:ext cx="4535805" cy="402590"/>
          </a:xfrm>
          <a:prstGeom prst="rect">
            <a:avLst/>
          </a:prstGeom>
        </p:spPr>
        <p:txBody>
          <a:bodyPr vert="horz" wrap="square" lIns="91440" tIns="45720" rIns="91440" bIns="45720" numCol="1" anchor="ctr">
            <a:prstTxWarp prst="textNoShape">
              <a:avLst/>
            </a:prstTxWarp>
          </a:bodyPr>
          <a:lstStyle>
            <a:lvl1pPr algn="ctr">
              <a:defRPr lang="en-us" sz="132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a:p>
        </p:txBody>
      </p:sp>
      <p:sp>
        <p:nvSpPr>
          <p:cNvPr id="6" name="Slide Number Placeholder 5"/>
          <p:cNvSpPr>
            <a:spLocks noGrp="1" noChangeArrowheads="1"/>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ZDoAABorAAD+TAAAlC0AABAAAAAmAAAACAAAAL+fAAAAAAAA"/>
              </a:ext>
            </a:extLst>
          </p:cNvSpPr>
          <p:nvPr>
            <p:ph type="sldNum" sz="quarter" idx="4"/>
          </p:nvPr>
        </p:nvSpPr>
        <p:spPr>
          <a:xfrm>
            <a:off x="9491980" y="7006590"/>
            <a:ext cx="3023870" cy="402590"/>
          </a:xfrm>
          <a:prstGeom prst="rect">
            <a:avLst/>
          </a:prstGeom>
        </p:spPr>
        <p:txBody>
          <a:bodyPr vert="horz" wrap="square" lIns="91440" tIns="45720" rIns="91440" bIns="45720" numCol="1" anchor="ctr">
            <a:prstTxWarp prst="textNoShape">
              <a:avLst/>
            </a:prstTxWarp>
          </a:bodyPr>
          <a:lstStyle>
            <a:lvl1pPr algn="r">
              <a:defRPr lang="en-us" sz="132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2F159589-C7C2-4063-8CAD-3136DBE37A64}"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marR="0" indent="0" algn="l" defTabSz="914400">
        <a:lnSpc>
          <a:spcPct val="90000"/>
        </a:lnSpc>
        <a:spcBef>
          <a:spcPts val="0"/>
        </a:spcBef>
        <a:spcAft>
          <a:spcPts val="0"/>
        </a:spcAft>
        <a:buNone/>
        <a:tabLst/>
        <a:defRPr lang="en-us" sz="4850" b="0" i="0" u="none" strike="noStrike" kern="1" spc="0" baseline="0">
          <a:solidFill>
            <a:schemeClr val="tx1"/>
          </a:solidFill>
          <a:effectLst/>
          <a:latin typeface="Calibri Light" pitchFamily="2" charset="0"/>
          <a:ea typeface="Calibri" pitchFamily="2" charset="0"/>
          <a:cs typeface="Calibri" pitchFamily="2" charset="0"/>
        </a:defRPr>
      </a:lvl1pPr>
      <a:lvl2pPr marL="4572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914400">
        <a:lnSpc>
          <a:spcPct val="100000"/>
        </a:lnSpc>
        <a:spcBef>
          <a:spcPts val="0"/>
        </a:spcBef>
        <a:spcAft>
          <a:spcPts val="0"/>
        </a:spcAft>
        <a:buNone/>
        <a:tabLst/>
        <a:defRPr lang="es-es" sz="1800" b="0" i="0" u="none" strike="noStrike" kern="1" spc="0" baseline="0">
          <a:solidFill>
            <a:schemeClr val="tx1"/>
          </a:solidFill>
          <a:effectLst/>
          <a:latin typeface="Calibri" pitchFamily="2" charset="0"/>
          <a:ea typeface="Calibri" pitchFamily="2" charset="0"/>
          <a:cs typeface="Calibri" pitchFamily="2" charset="0"/>
        </a:defRPr>
      </a:lvl9pPr>
    </p:titleStyle>
    <p:bodyStyle>
      <a:lvl1pPr marL="252095" marR="0" indent="-252095" algn="l" defTabSz="914400">
        <a:lnSpc>
          <a:spcPct val="90000"/>
        </a:lnSpc>
        <a:spcBef>
          <a:spcPts val="1100"/>
        </a:spcBef>
        <a:spcAft>
          <a:spcPts val="0"/>
        </a:spcAft>
        <a:buClrTx/>
        <a:buSzTx/>
        <a:buFont typeface="Arial" pitchFamily="2" charset="0"/>
        <a:buChar char="•"/>
        <a:tabLst/>
        <a:defRPr lang="en-us" sz="3085" b="0" i="0" u="none" strike="noStrike" kern="1" spc="0" baseline="0">
          <a:solidFill>
            <a:schemeClr val="tx1"/>
          </a:solidFill>
          <a:effectLst/>
          <a:latin typeface="Calibri" pitchFamily="2" charset="0"/>
          <a:ea typeface="Calibri" pitchFamily="2" charset="0"/>
          <a:cs typeface="Calibri" pitchFamily="2" charset="0"/>
        </a:defRPr>
      </a:lvl1pPr>
      <a:lvl2pPr marL="755650" marR="0" indent="-252095" algn="l" defTabSz="914400">
        <a:lnSpc>
          <a:spcPct val="90000"/>
        </a:lnSpc>
        <a:spcBef>
          <a:spcPts val="550"/>
        </a:spcBef>
        <a:spcAft>
          <a:spcPts val="0"/>
        </a:spcAft>
        <a:buClrTx/>
        <a:buSzTx/>
        <a:buFont typeface="Arial" pitchFamily="2" charset="0"/>
        <a:buChar char="•"/>
        <a:tabLst/>
        <a:defRPr lang="en-us" sz="2645" b="0" i="0" u="none" strike="noStrike" kern="1" spc="0" baseline="0">
          <a:solidFill>
            <a:schemeClr val="tx1"/>
          </a:solidFill>
          <a:effectLst/>
          <a:latin typeface="Calibri" pitchFamily="2" charset="0"/>
          <a:ea typeface="Calibri" pitchFamily="2" charset="0"/>
          <a:cs typeface="Calibri" pitchFamily="2" charset="0"/>
        </a:defRPr>
      </a:lvl2pPr>
      <a:lvl3pPr marL="1259840" marR="0" indent="-252095" algn="l" defTabSz="914400">
        <a:lnSpc>
          <a:spcPct val="90000"/>
        </a:lnSpc>
        <a:spcBef>
          <a:spcPts val="550"/>
        </a:spcBef>
        <a:spcAft>
          <a:spcPts val="0"/>
        </a:spcAft>
        <a:buClrTx/>
        <a:buSzTx/>
        <a:buFont typeface="Arial" pitchFamily="2" charset="0"/>
        <a:buChar char="•"/>
        <a:tabLst/>
        <a:defRPr lang="en-us" sz="2205" b="0" i="0" u="none" strike="noStrike" kern="1" spc="0" baseline="0">
          <a:solidFill>
            <a:schemeClr val="tx1"/>
          </a:solidFill>
          <a:effectLst/>
          <a:latin typeface="Calibri" pitchFamily="2" charset="0"/>
          <a:ea typeface="Calibri" pitchFamily="2" charset="0"/>
          <a:cs typeface="Calibri" pitchFamily="2" charset="0"/>
        </a:defRPr>
      </a:lvl3pPr>
      <a:lvl4pPr marL="1764030" marR="0" indent="-252095" algn="l" defTabSz="914400">
        <a:lnSpc>
          <a:spcPct val="90000"/>
        </a:lnSpc>
        <a:spcBef>
          <a:spcPts val="550"/>
        </a:spcBef>
        <a:spcAft>
          <a:spcPts val="0"/>
        </a:spcAft>
        <a:buClrTx/>
        <a:buSzTx/>
        <a:buFont typeface="Arial" pitchFamily="2" charset="0"/>
        <a:buChar char="•"/>
        <a:tabLst/>
        <a:defRPr lang="en-us" sz="1980" b="0" i="0" u="none" strike="noStrike" kern="1" spc="0" baseline="0">
          <a:solidFill>
            <a:schemeClr val="tx1"/>
          </a:solidFill>
          <a:effectLst/>
          <a:latin typeface="Calibri" pitchFamily="2" charset="0"/>
          <a:ea typeface="Calibri" pitchFamily="2" charset="0"/>
          <a:cs typeface="Calibri" pitchFamily="2" charset="0"/>
        </a:defRPr>
      </a:lvl4pPr>
      <a:lvl5pPr marL="2267585" marR="0" indent="-252095" algn="l" defTabSz="914400">
        <a:lnSpc>
          <a:spcPct val="90000"/>
        </a:lnSpc>
        <a:spcBef>
          <a:spcPts val="550"/>
        </a:spcBef>
        <a:spcAft>
          <a:spcPts val="0"/>
        </a:spcAft>
        <a:buClrTx/>
        <a:buSzTx/>
        <a:buFont typeface="Arial" pitchFamily="2" charset="0"/>
        <a:buChar char="•"/>
        <a:tabLst/>
        <a:defRPr lang="en-us" sz="1980" b="0" i="0" u="none" strike="noStrike" kern="1" spc="0" baseline="0">
          <a:solidFill>
            <a:schemeClr val="tx1"/>
          </a:solidFill>
          <a:effectLst/>
          <a:latin typeface="Calibri" pitchFamily="2" charset="0"/>
          <a:ea typeface="Calibri" pitchFamily="2" charset="0"/>
          <a:cs typeface="Calibri" pitchFamily="2" charset="0"/>
        </a:defRPr>
      </a:lvl5pPr>
      <a:lvl6pPr marL="2771775" marR="0" indent="-252095" algn="l" defTabSz="914400">
        <a:lnSpc>
          <a:spcPct val="90000"/>
        </a:lnSpc>
        <a:spcBef>
          <a:spcPts val="550"/>
        </a:spcBef>
        <a:spcAft>
          <a:spcPts val="0"/>
        </a:spcAft>
        <a:buClrTx/>
        <a:buSzTx/>
        <a:buFont typeface="Arial" pitchFamily="2" charset="0"/>
        <a:buChar char="•"/>
        <a:tabLst/>
        <a:defRPr lang="es-es" sz="1980" b="0" i="0" u="none" strike="noStrike" kern="1" spc="0" baseline="0">
          <a:solidFill>
            <a:schemeClr val="tx1"/>
          </a:solidFill>
          <a:effectLst/>
          <a:latin typeface="Calibri" pitchFamily="2" charset="0"/>
          <a:ea typeface="Calibri" pitchFamily="2" charset="0"/>
          <a:cs typeface="Calibri" pitchFamily="2" charset="0"/>
        </a:defRPr>
      </a:lvl6pPr>
      <a:lvl7pPr marL="3275965" marR="0" indent="-252095" algn="l" defTabSz="914400">
        <a:lnSpc>
          <a:spcPct val="90000"/>
        </a:lnSpc>
        <a:spcBef>
          <a:spcPts val="550"/>
        </a:spcBef>
        <a:spcAft>
          <a:spcPts val="0"/>
        </a:spcAft>
        <a:buClrTx/>
        <a:buSzTx/>
        <a:buFont typeface="Arial" pitchFamily="2" charset="0"/>
        <a:buChar char="•"/>
        <a:tabLst/>
        <a:defRPr lang="es-es" sz="1980" b="0" i="0" u="none" strike="noStrike" kern="1" spc="0" baseline="0">
          <a:solidFill>
            <a:schemeClr val="tx1"/>
          </a:solidFill>
          <a:effectLst/>
          <a:latin typeface="Calibri" pitchFamily="2" charset="0"/>
          <a:ea typeface="Calibri" pitchFamily="2" charset="0"/>
          <a:cs typeface="Calibri" pitchFamily="2" charset="0"/>
        </a:defRPr>
      </a:lvl7pPr>
      <a:lvl8pPr marL="3779520" marR="0" indent="-252095" algn="l" defTabSz="914400">
        <a:lnSpc>
          <a:spcPct val="90000"/>
        </a:lnSpc>
        <a:spcBef>
          <a:spcPts val="550"/>
        </a:spcBef>
        <a:spcAft>
          <a:spcPts val="0"/>
        </a:spcAft>
        <a:buClrTx/>
        <a:buSzTx/>
        <a:buFont typeface="Arial" pitchFamily="2" charset="0"/>
        <a:buChar char="•"/>
        <a:tabLst/>
        <a:defRPr lang="es-es" sz="1980" b="0" i="0" u="none" strike="noStrike" kern="1" spc="0" baseline="0">
          <a:solidFill>
            <a:schemeClr val="tx1"/>
          </a:solidFill>
          <a:effectLst/>
          <a:latin typeface="Calibri" pitchFamily="2" charset="0"/>
          <a:ea typeface="Calibri" pitchFamily="2" charset="0"/>
          <a:cs typeface="Calibri" pitchFamily="2" charset="0"/>
        </a:defRPr>
      </a:lvl8pPr>
      <a:lvl9pPr marL="4283710" marR="0" indent="-252095" algn="l" defTabSz="914400">
        <a:lnSpc>
          <a:spcPct val="90000"/>
        </a:lnSpc>
        <a:spcBef>
          <a:spcPts val="550"/>
        </a:spcBef>
        <a:spcAft>
          <a:spcPts val="0"/>
        </a:spcAft>
        <a:buClrTx/>
        <a:buSzTx/>
        <a:buFont typeface="Arial" pitchFamily="2" charset="0"/>
        <a:buChar char="•"/>
        <a:tabLst/>
        <a:defRPr lang="es-es" sz="1980" b="0" i="0" u="none" strike="noStrike" kern="1" spc="0" baseline="0">
          <a:solidFill>
            <a:schemeClr val="tx1"/>
          </a:solidFill>
          <a:effectLst/>
          <a:latin typeface="Calibri" pitchFamily="2" charset="0"/>
          <a:ea typeface="Calibri" pitchFamily="2" charset="0"/>
          <a:cs typeface="Calibri" pitchFamily="2" charset="0"/>
        </a:defRPr>
      </a:lvl9pPr>
    </p:bodyStyle>
    <p:otherStyle>
      <a:lvl1pPr marL="0" marR="0" indent="0" algn="l" defTabSz="914400">
        <a:lnSpc>
          <a:spcPct val="100000"/>
        </a:lnSpc>
        <a:spcBef>
          <a:spcPts val="0"/>
        </a:spcBef>
        <a:spcAft>
          <a:spcPts val="0"/>
        </a:spcAft>
        <a:buNone/>
        <a:tabLst/>
        <a:defRPr lang="en-us" sz="1980" b="0" i="0" u="none" strike="noStrike" kern="1" spc="0" baseline="0">
          <a:solidFill>
            <a:schemeClr val="tx1"/>
          </a:solidFill>
          <a:effectLst/>
          <a:latin typeface="Calibri" pitchFamily="2" charset="0"/>
          <a:ea typeface="Calibri" pitchFamily="2" charset="0"/>
          <a:cs typeface="Calibri" pitchFamily="2" charset="0"/>
        </a:defRPr>
      </a:lvl1pPr>
      <a:lvl2pPr marL="504190" marR="0" indent="0" algn="l" defTabSz="914400">
        <a:lnSpc>
          <a:spcPct val="100000"/>
        </a:lnSpc>
        <a:spcBef>
          <a:spcPts val="0"/>
        </a:spcBef>
        <a:spcAft>
          <a:spcPts val="0"/>
        </a:spcAft>
        <a:buNone/>
        <a:tabLst/>
        <a:defRPr lang="en-us" sz="1980" b="0" i="0" u="none" strike="noStrike" kern="1" spc="0" baseline="0">
          <a:solidFill>
            <a:schemeClr val="tx1"/>
          </a:solidFill>
          <a:effectLst/>
          <a:latin typeface="Calibri" pitchFamily="2" charset="0"/>
          <a:ea typeface="Calibri" pitchFamily="2" charset="0"/>
          <a:cs typeface="Calibri" pitchFamily="2" charset="0"/>
        </a:defRPr>
      </a:lvl2pPr>
      <a:lvl3pPr marL="1007745" marR="0" indent="0" algn="l" defTabSz="914400">
        <a:lnSpc>
          <a:spcPct val="100000"/>
        </a:lnSpc>
        <a:spcBef>
          <a:spcPts val="0"/>
        </a:spcBef>
        <a:spcAft>
          <a:spcPts val="0"/>
        </a:spcAft>
        <a:buNone/>
        <a:tabLst/>
        <a:defRPr lang="en-us" sz="1980" b="0" i="0" u="none" strike="noStrike" kern="1" spc="0" baseline="0">
          <a:solidFill>
            <a:schemeClr val="tx1"/>
          </a:solidFill>
          <a:effectLst/>
          <a:latin typeface="Calibri" pitchFamily="2" charset="0"/>
          <a:ea typeface="Calibri" pitchFamily="2" charset="0"/>
          <a:cs typeface="Calibri" pitchFamily="2" charset="0"/>
        </a:defRPr>
      </a:lvl3pPr>
      <a:lvl4pPr marL="1511935" marR="0" indent="0" algn="l" defTabSz="914400">
        <a:lnSpc>
          <a:spcPct val="100000"/>
        </a:lnSpc>
        <a:spcBef>
          <a:spcPts val="0"/>
        </a:spcBef>
        <a:spcAft>
          <a:spcPts val="0"/>
        </a:spcAft>
        <a:buNone/>
        <a:tabLst/>
        <a:defRPr lang="en-us" sz="1980" b="0" i="0" u="none" strike="noStrike" kern="1" spc="0" baseline="0">
          <a:solidFill>
            <a:schemeClr val="tx1"/>
          </a:solidFill>
          <a:effectLst/>
          <a:latin typeface="Calibri" pitchFamily="2" charset="0"/>
          <a:ea typeface="Calibri" pitchFamily="2" charset="0"/>
          <a:cs typeface="Calibri" pitchFamily="2" charset="0"/>
        </a:defRPr>
      </a:lvl4pPr>
      <a:lvl5pPr marL="2016125" marR="0" indent="0" algn="l" defTabSz="914400">
        <a:lnSpc>
          <a:spcPct val="100000"/>
        </a:lnSpc>
        <a:spcBef>
          <a:spcPts val="0"/>
        </a:spcBef>
        <a:spcAft>
          <a:spcPts val="0"/>
        </a:spcAft>
        <a:buNone/>
        <a:tabLst/>
        <a:defRPr lang="en-us" sz="1980" b="0" i="0" u="none" strike="noStrike" kern="1" spc="0" baseline="0">
          <a:solidFill>
            <a:schemeClr val="tx1"/>
          </a:solidFill>
          <a:effectLst/>
          <a:latin typeface="Calibri" pitchFamily="2" charset="0"/>
          <a:ea typeface="Calibri" pitchFamily="2" charset="0"/>
          <a:cs typeface="Calibri" pitchFamily="2" charset="0"/>
        </a:defRPr>
      </a:lvl5pPr>
      <a:lvl6pPr marL="2519680" marR="0" indent="0" algn="l" defTabSz="914400">
        <a:lnSpc>
          <a:spcPct val="100000"/>
        </a:lnSpc>
        <a:spcBef>
          <a:spcPts val="0"/>
        </a:spcBef>
        <a:spcAft>
          <a:spcPts val="0"/>
        </a:spcAft>
        <a:buNone/>
        <a:tabLst/>
        <a:defRPr lang="en-us" sz="1980" b="0" i="0" u="none" strike="noStrike" kern="1" spc="0" baseline="0">
          <a:solidFill>
            <a:schemeClr val="tx1"/>
          </a:solidFill>
          <a:effectLst/>
          <a:latin typeface="Calibri" pitchFamily="2" charset="0"/>
          <a:ea typeface="Calibri" pitchFamily="2" charset="0"/>
          <a:cs typeface="Calibri" pitchFamily="2" charset="0"/>
        </a:defRPr>
      </a:lvl6pPr>
      <a:lvl7pPr marL="3023870" marR="0" indent="0" algn="l" defTabSz="914400">
        <a:lnSpc>
          <a:spcPct val="100000"/>
        </a:lnSpc>
        <a:spcBef>
          <a:spcPts val="0"/>
        </a:spcBef>
        <a:spcAft>
          <a:spcPts val="0"/>
        </a:spcAft>
        <a:buNone/>
        <a:tabLst/>
        <a:defRPr lang="en-us" sz="1980" b="0" i="0" u="none" strike="noStrike" kern="1" spc="0" baseline="0">
          <a:solidFill>
            <a:schemeClr val="tx1"/>
          </a:solidFill>
          <a:effectLst/>
          <a:latin typeface="Calibri" pitchFamily="2" charset="0"/>
          <a:ea typeface="Calibri" pitchFamily="2" charset="0"/>
          <a:cs typeface="Calibri" pitchFamily="2" charset="0"/>
        </a:defRPr>
      </a:lvl7pPr>
      <a:lvl8pPr marL="3528060" marR="0" indent="0" algn="l" defTabSz="914400">
        <a:lnSpc>
          <a:spcPct val="100000"/>
        </a:lnSpc>
        <a:spcBef>
          <a:spcPts val="0"/>
        </a:spcBef>
        <a:spcAft>
          <a:spcPts val="0"/>
        </a:spcAft>
        <a:buNone/>
        <a:tabLst/>
        <a:defRPr lang="en-us" sz="1980" b="0" i="0" u="none" strike="noStrike" kern="1" spc="0" baseline="0">
          <a:solidFill>
            <a:schemeClr val="tx1"/>
          </a:solidFill>
          <a:effectLst/>
          <a:latin typeface="Calibri" pitchFamily="2" charset="0"/>
          <a:ea typeface="Calibri" pitchFamily="2" charset="0"/>
          <a:cs typeface="Calibri" pitchFamily="2" charset="0"/>
        </a:defRPr>
      </a:lvl8pPr>
      <a:lvl9pPr marL="4031615" marR="0" indent="0" algn="l" defTabSz="914400">
        <a:lnSpc>
          <a:spcPct val="100000"/>
        </a:lnSpc>
        <a:spcBef>
          <a:spcPts val="0"/>
        </a:spcBef>
        <a:spcAft>
          <a:spcPts val="0"/>
        </a:spcAft>
        <a:buNone/>
        <a:tabLst/>
        <a:defRPr lang="en-us" sz="1980" b="0" i="0" u="none" strike="noStrike" kern="1" spc="0" baseline="0">
          <a:solidFill>
            <a:schemeClr val="tx1"/>
          </a:solidFill>
          <a:effectLst/>
          <a:latin typeface="Calibri" pitchFamily="2" charset="0"/>
          <a:ea typeface="Calibri" pitchFamily="2" charset="0"/>
          <a:cs typeface="Calibri" pitchFamily="2" charset="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www.skipperapp.i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hyperlink" Target="mailto:info@tuplanapp.com?subject=Quiero%20informaci&#243;n%20para%20una%20app" TargetMode="External"/><Relationship Id="rId3" Type="http://schemas.openxmlformats.org/officeDocument/2006/relationships/image" Target="../media/image9.png"/><Relationship Id="rId7" Type="http://schemas.openxmlformats.org/officeDocument/2006/relationships/hyperlink" Target="http://tuplanapp.com/"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tuplanapp.com/#contacto" TargetMode="External"/><Relationship Id="rId5" Type="http://schemas.openxmlformats.org/officeDocument/2006/relationships/hyperlink" Target="http://www.tu-app.net/" TargetMode="External"/><Relationship Id="rId4" Type="http://schemas.openxmlformats.org/officeDocument/2006/relationships/hyperlink" Target="https://tuplanapp.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Rectángulo 2"/>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AWznDaviZxFmhetPXcSwlI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EAAAAAAAAAAAAAAAAAAAAAAAAAECcAABAnAAAAAAAAAAAAAAAAAAAANg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J/f38A5+bmA8zMzADAwP8Af39/AAAAAAAAAAAAAAAAAAAAAAAAAAAAIQAAABgAAAAUAAAAAAAAAAAAAACtUgAAgS4AABAAAAAmAAAACAAAAP//////////"/>
              </a:ext>
            </a:extLst>
          </p:cNvSpPr>
          <p:nvPr/>
        </p:nvSpPr>
        <p:spPr>
          <a:xfrm>
            <a:off x="0" y="0"/>
            <a:ext cx="13439775" cy="7559675"/>
          </a:xfrm>
          <a:prstGeom prst="rect">
            <a:avLst/>
          </a:prstGeom>
          <a:blipFill rotWithShape="1">
            <a:blip r:embed="rId2">
              <a:alphaModFix amt="46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pic>
        <p:nvPicPr>
          <p:cNvPr id="3" name="Imagen 23"/>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JMRAAB5IQAAkBoAAHkzAAAQAAAAJgAAAAgAAAD//////////w=="/>
              </a:ext>
            </a:extLst>
          </p:cNvPicPr>
          <p:nvPr/>
        </p:nvPicPr>
        <p:blipFill>
          <a:blip r:embed="rId3"/>
          <a:stretch>
            <a:fillRect/>
          </a:stretch>
        </p:blipFill>
        <p:spPr>
          <a:xfrm>
            <a:off x="2856865" y="5441315"/>
            <a:ext cx="1461135" cy="2926080"/>
          </a:xfrm>
          <a:prstGeom prst="rect">
            <a:avLst/>
          </a:prstGeom>
          <a:noFill/>
          <a:ln>
            <a:noFill/>
          </a:ln>
          <a:effectLst/>
        </p:spPr>
      </p:pic>
      <p:pic>
        <p:nvPicPr>
          <p:cNvPr id="4" name="Imagen 21"/>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Ko4AAB5IQAAyUEAALwzAAAQAAAAJgAAAAgAAAD//////////w=="/>
              </a:ext>
            </a:extLst>
          </p:cNvPicPr>
          <p:nvPr/>
        </p:nvPicPr>
        <p:blipFill>
          <a:blip r:embed="rId4"/>
          <a:stretch>
            <a:fillRect/>
          </a:stretch>
        </p:blipFill>
        <p:spPr>
          <a:xfrm>
            <a:off x="9211310" y="5441315"/>
            <a:ext cx="1482725" cy="2968625"/>
          </a:xfrm>
          <a:prstGeom prst="rect">
            <a:avLst/>
          </a:prstGeom>
          <a:noFill/>
          <a:ln>
            <a:noFill/>
          </a:ln>
          <a:effectLst/>
        </p:spPr>
      </p:pic>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bw4AAFAQAAA+RAAAIBkAABAAAAAmAAAACAAAAP//////////"/>
              </a:ext>
            </a:extLst>
          </p:cNvSpPr>
          <p:nvPr/>
        </p:nvSpPr>
        <p:spPr>
          <a:xfrm>
            <a:off x="2346325" y="2651760"/>
            <a:ext cx="8747125" cy="1432560"/>
          </a:xfrm>
          <a:prstGeom prst="rect">
            <a:avLst/>
          </a:prstGeom>
          <a:noFill/>
          <a:ln>
            <a:noFill/>
          </a:ln>
          <a:effectLst/>
        </p:spPr>
        <p:txBody>
          <a:bodyPr vert="horz" wrap="square" lIns="91440" tIns="45720" rIns="91440" bIns="45720" numCol="1" anchor="t"/>
          <a:lstStyle/>
          <a:p>
            <a:pPr algn="ctr">
              <a:defRPr lang="es-es"/>
            </a:pPr>
            <a:r>
              <a:rPr lang="es-es" sz="4400" b="1">
                <a:solidFill>
                  <a:srgbClr val="3F3F3F"/>
                </a:solidFill>
                <a:latin typeface="Montserrat" pitchFamily="3" charset="0"/>
                <a:ea typeface="Calibri" pitchFamily="2" charset="0"/>
                <a:cs typeface="Calibri" pitchFamily="2" charset="0"/>
              </a:rPr>
              <a:t>Guía de</a:t>
            </a:r>
          </a:p>
          <a:p>
            <a:pPr algn="ctr">
              <a:defRPr lang="es-es" sz="4400" b="1">
                <a:solidFill>
                  <a:srgbClr val="3F3F3F"/>
                </a:solidFill>
                <a:latin typeface="Montserrat" pitchFamily="3" charset="0"/>
                <a:ea typeface="Calibri" pitchFamily="2" charset="0"/>
                <a:cs typeface="Calibri" pitchFamily="2" charset="0"/>
              </a:defRPr>
            </a:pPr>
            <a:r>
              <a:rPr lang="en-us"/>
              <a:t>funciones</a:t>
            </a:r>
          </a:p>
        </p:txBody>
      </p:sp>
      <p:pic>
        <p:nvPicPr>
          <p:cNvPr id="6" name="Imagen 7"/>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PAkAABMHQAAZi4AAD4wAAAQAAAAJgAAAAgAAAD//////////w=="/>
              </a:ext>
            </a:extLst>
          </p:cNvPicPr>
          <p:nvPr/>
        </p:nvPicPr>
        <p:blipFill>
          <a:blip r:embed="rId5"/>
          <a:stretch>
            <a:fillRect/>
          </a:stretch>
        </p:blipFill>
        <p:spPr>
          <a:xfrm>
            <a:off x="6004560" y="4762500"/>
            <a:ext cx="1537970" cy="3079750"/>
          </a:xfrm>
          <a:prstGeom prst="rect">
            <a:avLst/>
          </a:prstGeom>
          <a:noFill/>
          <a:ln>
            <a:noFill/>
          </a:ln>
          <a:effectLst/>
        </p:spPr>
      </p:pic>
      <p:pic>
        <p:nvPicPr>
          <p:cNvPr id="7" name="Imagen 11"/>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KQrAAB5IQAAGjUAAGw0AAAQAAAAJgAAAAgAAAD//////////w=="/>
              </a:ext>
            </a:extLst>
          </p:cNvPicPr>
          <p:nvPr/>
        </p:nvPicPr>
        <p:blipFill>
          <a:blip r:embed="rId6"/>
          <a:stretch>
            <a:fillRect/>
          </a:stretch>
        </p:blipFill>
        <p:spPr>
          <a:xfrm>
            <a:off x="7094220" y="5441315"/>
            <a:ext cx="1537970" cy="3080385"/>
          </a:xfrm>
          <a:prstGeom prst="rect">
            <a:avLst/>
          </a:prstGeom>
          <a:noFill/>
          <a:ln>
            <a:noFill/>
          </a:ln>
          <a:effectLst/>
        </p:spPr>
      </p:pic>
      <p:pic>
        <p:nvPicPr>
          <p:cNvPr id="8" name="Imagen 17"/>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D4YAADFHAAApSEAALgvAAAQAAAAJgAAAAgAAAD//////////w=="/>
              </a:ext>
            </a:extLst>
          </p:cNvPicPr>
          <p:nvPr/>
        </p:nvPicPr>
        <p:blipFill>
          <a:blip r:embed="rId7"/>
          <a:stretch>
            <a:fillRect/>
          </a:stretch>
        </p:blipFill>
        <p:spPr>
          <a:xfrm>
            <a:off x="3940810" y="4676775"/>
            <a:ext cx="1528445" cy="3080385"/>
          </a:xfrm>
          <a:prstGeom prst="rect">
            <a:avLst/>
          </a:prstGeom>
          <a:noFill/>
          <a:ln>
            <a:noFill/>
          </a:ln>
          <a:effectLst/>
        </p:spPr>
      </p:pic>
      <p:pic>
        <p:nvPicPr>
          <p:cNvPr id="9" name="Imagen 19"/>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PYxAAA+HAAAizsAADEvAAAQAAAAJgAAAAgAAAD//////////w=="/>
              </a:ext>
            </a:extLst>
          </p:cNvPicPr>
          <p:nvPr/>
        </p:nvPicPr>
        <p:blipFill>
          <a:blip r:embed="rId8"/>
          <a:stretch>
            <a:fillRect/>
          </a:stretch>
        </p:blipFill>
        <p:spPr>
          <a:xfrm>
            <a:off x="8121650" y="4591050"/>
            <a:ext cx="1557655" cy="3080385"/>
          </a:xfrm>
          <a:prstGeom prst="rect">
            <a:avLst/>
          </a:prstGeom>
          <a:noFill/>
          <a:ln>
            <a:noFill/>
          </a:ln>
          <a:effectLst/>
        </p:spPr>
      </p:pic>
      <p:pic>
        <p:nvPicPr>
          <p:cNvPr id="10" name="Imagen 15"/>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FgeAAB5IQAAzicAAGw0AAAQAAAAJgAAAAgAAAD//////////w=="/>
              </a:ext>
            </a:extLst>
          </p:cNvPicPr>
          <p:nvPr/>
        </p:nvPicPr>
        <p:blipFill>
          <a:blip r:embed="rId9"/>
          <a:stretch>
            <a:fillRect/>
          </a:stretch>
        </p:blipFill>
        <p:spPr>
          <a:xfrm>
            <a:off x="4932680" y="5441315"/>
            <a:ext cx="1537970" cy="3080385"/>
          </a:xfrm>
          <a:prstGeom prst="rect">
            <a:avLst/>
          </a:prstGeom>
          <a:noFill/>
          <a:ln>
            <a:noFill/>
          </a:ln>
          <a:effectLst/>
        </p:spPr>
      </p:pic>
      <p:pic>
        <p:nvPicPr>
          <p:cNvPr id="11" name="Imagen2"/>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NYeAAA7BQAAWDMAAL4JAAAQAAAAJgAAAAgAAAD//////////w=="/>
              </a:ext>
            </a:extLst>
          </p:cNvPicPr>
          <p:nvPr/>
        </p:nvPicPr>
        <p:blipFill>
          <a:blip r:embed="rId10">
            <a:extLst>
              <a:ext uri="{28A0092B-C50C-407E-A947-70E740481C1C}">
                <a14:useLocalDpi xmlns:a14="http://schemas.microsoft.com/office/drawing/2010/main" val="0"/>
              </a:ext>
            </a:extLst>
          </a:blip>
          <a:srcRect/>
          <a:stretch/>
        </p:blipFill>
        <p:spPr>
          <a:xfrm>
            <a:off x="5355325" y="850265"/>
            <a:ext cx="2648479" cy="733425"/>
          </a:xfrm>
          <a:prstGeom prst="rect">
            <a:avLst/>
          </a:prstGeom>
          <a:noFill/>
          <a:ln>
            <a:noFill/>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H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J0D9ABrG/w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AAA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J0D9ABrG/w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2740FD"/>
              </a:gs>
              <a:gs pos="100000">
                <a:srgbClr val="1AC6FF"/>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1"/>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M4LxQU0OYRAhVUD9VuWBVY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c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4"/>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Y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Merchandising y tienda online</a:t>
            </a:r>
          </a:p>
        </p:txBody>
      </p:sp>
      <p:pic>
        <p:nvPicPr>
          <p:cNvPr id="8" name="Imagen 13"/>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AACAABxDgAAnRwAALEtAAAQAAAAJgAAAAgAAAD//////////w=="/>
              </a:ext>
            </a:extLst>
          </p:cNvPicPr>
          <p:nvPr/>
        </p:nvPicPr>
        <p:blipFill>
          <a:blip r:embed="rId4"/>
          <a:stretch>
            <a:fillRect/>
          </a:stretch>
        </p:blipFill>
        <p:spPr>
          <a:xfrm>
            <a:off x="325120" y="2347595"/>
            <a:ext cx="4326255" cy="5080000"/>
          </a:xfrm>
          <a:prstGeom prst="rect">
            <a:avLst/>
          </a:prstGeom>
          <a:noFill/>
          <a:ln>
            <a:noFill/>
          </a:ln>
          <a:effectLst/>
        </p:spPr>
      </p:pic>
      <p:sp>
        <p:nvSpPr>
          <p:cNvPr id="9" name="Rectángulo: esquinas redondeadas 15"/>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AADAAA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nRwAAHgPAAB9TwAAJCwAABAAAAAmAAAACAAAAP//////////"/>
              </a:ext>
            </a:extLst>
          </p:cNvSpPr>
          <p:nvPr/>
        </p:nvSpPr>
        <p:spPr>
          <a:xfrm>
            <a:off x="4651375" y="2514600"/>
            <a:ext cx="8270240" cy="466090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10" name="CuadroTexto 16"/>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KB4AALgQAADzTQAAyCcAABAAAAAmAAAACAAAAP//////////"/>
              </a:ext>
            </a:extLst>
          </p:cNvSpPr>
          <p:nvPr/>
        </p:nvSpPr>
        <p:spPr>
          <a:xfrm>
            <a:off x="4902200" y="2717800"/>
            <a:ext cx="7769225" cy="3749040"/>
          </a:xfrm>
          <a:prstGeom prst="rect">
            <a:avLst/>
          </a:prstGeom>
          <a:noFill/>
          <a:ln>
            <a:noFill/>
          </a:ln>
          <a:effectLst/>
        </p:spPr>
        <p:txBody>
          <a:bodyPr vert="horz" wrap="square" lIns="91440" tIns="45720" rIns="91440" bIns="45720" numCol="1" anchor="t"/>
          <a:lstStyle/>
          <a:p>
            <a:pPr>
              <a:defRPr lang="es-es"/>
            </a:pPr>
            <a:r>
              <a:rPr lang="es-es" sz="1200" b="1">
                <a:solidFill>
                  <a:srgbClr val="414141"/>
                </a:solidFill>
                <a:latin typeface="Montserrat" pitchFamily="3" charset="0"/>
                <a:ea typeface="Calibri" pitchFamily="2" charset="0"/>
                <a:cs typeface="Calibri" pitchFamily="2" charset="0"/>
              </a:rPr>
              <a:t>Tienda Online:</a:t>
            </a:r>
          </a:p>
          <a:p>
            <a:pPr>
              <a:defRPr lang="es-es"/>
            </a:pPr>
            <a:endParaRPr lang="es-es" sz="1200" b="1">
              <a:solidFill>
                <a:srgbClr val="414141"/>
              </a:solidFill>
              <a:latin typeface="Montserrat" pitchFamily="3" charset="0"/>
              <a:ea typeface="Calibri" pitchFamily="2" charset="0"/>
              <a:cs typeface="Calibri" pitchFamily="2" charset="0"/>
            </a:endParaRPr>
          </a:p>
          <a:p>
            <a:pPr>
              <a:defRPr lang="es-es"/>
            </a:pPr>
            <a:r>
              <a:rPr lang="es-es" sz="1200">
                <a:solidFill>
                  <a:srgbClr val="414141"/>
                </a:solidFill>
                <a:latin typeface="Montserrat" pitchFamily="3" charset="0"/>
                <a:ea typeface="Calibri" pitchFamily="2" charset="0"/>
                <a:cs typeface="Calibri" pitchFamily="2" charset="0"/>
              </a:rPr>
              <a:t>• Construye tu propia tienda insertando categorías y artículos.</a:t>
            </a:r>
          </a:p>
          <a:p>
            <a:pPr>
              <a:defRPr lang="es-es"/>
            </a:pPr>
            <a:r>
              <a:rPr lang="es-es" sz="1200">
                <a:solidFill>
                  <a:srgbClr val="414141"/>
                </a:solidFill>
                <a:latin typeface="Montserrat" pitchFamily="3" charset="0"/>
                <a:ea typeface="Calibri" pitchFamily="2" charset="0"/>
                <a:cs typeface="Calibri" pitchFamily="2" charset="0"/>
              </a:rPr>
              <a:t>• Personaliza las fotos y las descripciones de los artículos.</a:t>
            </a:r>
          </a:p>
          <a:p>
            <a:pPr>
              <a:defRPr lang="es-es"/>
            </a:pPr>
            <a:r>
              <a:rPr lang="es-es" sz="1200">
                <a:solidFill>
                  <a:srgbClr val="414141"/>
                </a:solidFill>
                <a:latin typeface="Montserrat" pitchFamily="3" charset="0"/>
                <a:ea typeface="Calibri" pitchFamily="2" charset="0"/>
                <a:cs typeface="Calibri" pitchFamily="2" charset="0"/>
              </a:rPr>
              <a:t>• Acepta pagos en efectivo o por tarjeta y establece las tasas y costes de envío.</a:t>
            </a:r>
          </a:p>
          <a:p>
            <a:pPr>
              <a:defRPr lang="es-es"/>
            </a:pPr>
            <a:r>
              <a:rPr lang="es-es" sz="1200">
                <a:solidFill>
                  <a:srgbClr val="414141"/>
                </a:solidFill>
                <a:latin typeface="Montserrat" pitchFamily="3" charset="0"/>
                <a:ea typeface="Calibri" pitchFamily="2" charset="0"/>
                <a:cs typeface="Calibri" pitchFamily="2" charset="0"/>
              </a:rPr>
              <a:t>• Nuevas opciones de envío incluyendo recogida en tienda y entrega digital.</a:t>
            </a:r>
          </a:p>
          <a:p>
            <a:pPr>
              <a:defRPr lang="es-es"/>
            </a:pPr>
            <a:endParaRPr lang="es-es" sz="1200">
              <a:solidFill>
                <a:srgbClr val="414141"/>
              </a:solidFill>
              <a:latin typeface="Montserrat" pitchFamily="3" charset="0"/>
              <a:ea typeface="Calibri" pitchFamily="2" charset="0"/>
              <a:cs typeface="Calibri" pitchFamily="2" charset="0"/>
            </a:endParaRPr>
          </a:p>
          <a:p>
            <a:pPr>
              <a:defRPr lang="es-es"/>
            </a:pPr>
            <a:r>
              <a:rPr lang="es-es" sz="1200" b="1">
                <a:solidFill>
                  <a:srgbClr val="414141"/>
                </a:solidFill>
                <a:latin typeface="Montserrat" pitchFamily="3" charset="0"/>
                <a:ea typeface="Calibri" pitchFamily="2" charset="0"/>
                <a:cs typeface="Calibri" pitchFamily="2" charset="0"/>
              </a:rPr>
              <a:t>Compras a través del móvil: </a:t>
            </a:r>
            <a:r>
              <a:rPr lang="es-es" sz="1200">
                <a:solidFill>
                  <a:srgbClr val="414141"/>
                </a:solidFill>
                <a:latin typeface="Montserrat" pitchFamily="3" charset="0"/>
                <a:ea typeface="Calibri" pitchFamily="2" charset="0"/>
                <a:cs typeface="Calibri" pitchFamily="2" charset="0"/>
              </a:rPr>
              <a:t>las tendencias de las compras móviles apuntan al comercio móvil como el futuro para los compradores.</a:t>
            </a:r>
          </a:p>
          <a:p>
            <a:pPr>
              <a:defRPr lang="es-es"/>
            </a:pPr>
            <a:endParaRPr lang="es-es" sz="1200">
              <a:solidFill>
                <a:srgbClr val="414141"/>
              </a:solidFill>
              <a:latin typeface="Montserrat" pitchFamily="3" charset="0"/>
              <a:ea typeface="Calibri" pitchFamily="2" charset="0"/>
              <a:cs typeface="Calibri" pitchFamily="2" charset="0"/>
            </a:endParaRPr>
          </a:p>
          <a:p>
            <a:pPr>
              <a:defRPr lang="es-es"/>
            </a:pPr>
            <a:r>
              <a:rPr lang="es-es" sz="1200">
                <a:solidFill>
                  <a:srgbClr val="414141"/>
                </a:solidFill>
                <a:latin typeface="Montserrat" pitchFamily="3" charset="0"/>
                <a:ea typeface="Calibri" pitchFamily="2" charset="0"/>
                <a:cs typeface="Calibri" pitchFamily="2" charset="0"/>
              </a:rPr>
              <a:t>Es bueno para negocios como: </a:t>
            </a:r>
            <a:r>
              <a:rPr lang="es-es" sz="1200" b="1">
                <a:solidFill>
                  <a:srgbClr val="414141"/>
                </a:solidFill>
                <a:latin typeface="Montserrat" pitchFamily="3" charset="0"/>
                <a:ea typeface="Calibri" pitchFamily="2" charset="0"/>
                <a:cs typeface="Calibri" pitchFamily="2" charset="0"/>
              </a:rPr>
              <a:t>Moda y Retail , Salud y Belleza</a:t>
            </a:r>
          </a:p>
          <a:p>
            <a:pPr>
              <a:defRPr lang="es-es"/>
            </a:pPr>
            <a:endParaRPr lang="es-es" sz="1200" b="1">
              <a:solidFill>
                <a:srgbClr val="414141"/>
              </a:solidFill>
              <a:latin typeface="Montserrat" pitchFamily="3" charset="0"/>
              <a:ea typeface="Calibri" pitchFamily="2" charset="0"/>
              <a:cs typeface="Calibri" pitchFamily="2" charset="0"/>
            </a:endParaRPr>
          </a:p>
          <a:p>
            <a:pPr>
              <a:defRPr lang="es-es"/>
            </a:pPr>
            <a:r>
              <a:rPr lang="es-es" sz="1200">
                <a:solidFill>
                  <a:srgbClr val="414141"/>
                </a:solidFill>
                <a:latin typeface="Montserrat" pitchFamily="3" charset="0"/>
                <a:ea typeface="Calibri" pitchFamily="2" charset="0"/>
                <a:cs typeface="Calibri" pitchFamily="2" charset="0"/>
              </a:rPr>
              <a:t>¿Cómo pueden ayudar a crecer tu negocio?</a:t>
            </a:r>
          </a:p>
          <a:p>
            <a:pPr>
              <a:defRPr lang="es-es"/>
            </a:pPr>
            <a:endParaRPr lang="es-es" sz="1200">
              <a:solidFill>
                <a:srgbClr val="414141"/>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El M-commerce (comercio móvil) llegará a </a:t>
            </a:r>
            <a:r>
              <a:rPr lang="es-es" sz="1200" b="1">
                <a:solidFill>
                  <a:srgbClr val="414141"/>
                </a:solidFill>
                <a:latin typeface="Montserrat" pitchFamily="3" charset="0"/>
                <a:ea typeface="Calibri" pitchFamily="2" charset="0"/>
                <a:cs typeface="Calibri" pitchFamily="2" charset="0"/>
              </a:rPr>
              <a:t>$4.88 trillones de dólares en 2021</a:t>
            </a:r>
            <a:r>
              <a:rPr lang="es-es" sz="1200">
                <a:solidFill>
                  <a:srgbClr val="414141"/>
                </a:solidFill>
                <a:latin typeface="Montserrat" pitchFamily="3" charset="0"/>
                <a:ea typeface="Calibri" pitchFamily="2" charset="0"/>
                <a:cs typeface="Calibri" pitchFamily="2" charset="0"/>
              </a:rPr>
              <a:t>.</a:t>
            </a:r>
          </a:p>
          <a:p>
            <a:pPr marL="171450" indent="-171450">
              <a:buFont typeface="Arial" pitchFamily="2" charset="0"/>
              <a:buChar char="•"/>
              <a:defRPr lang="es-es"/>
            </a:pPr>
            <a:endParaRPr lang="es-es" sz="1200" b="1">
              <a:solidFill>
                <a:srgbClr val="414141"/>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El método de compra preferido por los usuarios de smatphones es </a:t>
            </a:r>
            <a:r>
              <a:rPr lang="es-es" sz="1200" b="1">
                <a:solidFill>
                  <a:srgbClr val="414141"/>
                </a:solidFill>
                <a:latin typeface="Montserrat" pitchFamily="3" charset="0"/>
                <a:ea typeface="Calibri" pitchFamily="2" charset="0"/>
                <a:cs typeface="Calibri" pitchFamily="2" charset="0"/>
              </a:rPr>
              <a:t>a través de una app</a:t>
            </a:r>
            <a:r>
              <a:rPr lang="es-es" sz="1200">
                <a:solidFill>
                  <a:srgbClr val="414141"/>
                </a:solidFill>
                <a:latin typeface="Montserrat" pitchFamily="3" charset="0"/>
                <a:ea typeface="Calibri" pitchFamily="2" charset="0"/>
                <a:cs typeface="Calibri" pitchFamily="2" charset="0"/>
              </a:rPr>
              <a:t>.</a:t>
            </a:r>
          </a:p>
          <a:p>
            <a:pPr marL="171450" indent="-171450">
              <a:buFont typeface="Arial" pitchFamily="2" charset="0"/>
              <a:buChar char="•"/>
              <a:defRPr lang="es-es"/>
            </a:pPr>
            <a:endParaRPr lang="es-es" sz="1200">
              <a:solidFill>
                <a:srgbClr val="414141"/>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Habrá más de 1.600 billones de interacciones móviles con una transacción de comercio móvil a nivel mundial a finales de 2019.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J0D9ABrG/w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AAA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J0D9ABrG/w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2740FD"/>
              </a:gs>
              <a:gs pos="100000">
                <a:srgbClr val="1AC6FF"/>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7"/>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M4LxQU0OYRAhVUD9VuWBVY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FAAA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Q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4"/>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B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Pasarelas de pago</a:t>
            </a:r>
          </a:p>
        </p:txBody>
      </p:sp>
      <p:pic>
        <p:nvPicPr>
          <p:cNvPr id="8" name="Imagen 13"/>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g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AACAABxDgAAnRwAALEtAAAQAAAAJgAAAAgAAAD//////////w=="/>
              </a:ext>
            </a:extLst>
          </p:cNvPicPr>
          <p:nvPr/>
        </p:nvPicPr>
        <p:blipFill>
          <a:blip r:embed="rId4"/>
          <a:stretch>
            <a:fillRect/>
          </a:stretch>
        </p:blipFill>
        <p:spPr>
          <a:xfrm>
            <a:off x="325120" y="2347595"/>
            <a:ext cx="4326255" cy="5080000"/>
          </a:xfrm>
          <a:prstGeom prst="rect">
            <a:avLst/>
          </a:prstGeom>
          <a:noFill/>
          <a:ln>
            <a:noFill/>
          </a:ln>
          <a:effectLst/>
        </p:spPr>
      </p:pic>
      <p:sp>
        <p:nvSpPr>
          <p:cNvPr id="9" name="Rectángulo: esquinas redondeadas 15"/>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P////8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nRwAAOwOAAB9TwAAmCsAABAAAAAmAAAACAAAAP//////////"/>
              </a:ext>
            </a:extLst>
          </p:cNvSpPr>
          <p:nvPr/>
        </p:nvSpPr>
        <p:spPr>
          <a:xfrm>
            <a:off x="4651375" y="2425700"/>
            <a:ext cx="8270240" cy="466090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10" name="CuadroTexto 16"/>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H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KB4AALgQAADzTQAAaB4AABAAAAAmAAAACAAAAP//////////"/>
              </a:ext>
            </a:extLst>
          </p:cNvSpPr>
          <p:nvPr/>
        </p:nvSpPr>
        <p:spPr>
          <a:xfrm>
            <a:off x="4902200" y="2717800"/>
            <a:ext cx="7769225" cy="2225040"/>
          </a:xfrm>
          <a:prstGeom prst="rect">
            <a:avLst/>
          </a:prstGeom>
          <a:noFill/>
          <a:ln>
            <a:noFill/>
          </a:ln>
          <a:effectLst/>
        </p:spPr>
        <p:txBody>
          <a:bodyPr vert="horz" wrap="square" lIns="91440" tIns="45720" rIns="91440" bIns="45720" numCol="1" anchor="t"/>
          <a:lstStyle/>
          <a:p>
            <a:pPr>
              <a:defRPr lang="es-es"/>
            </a:pPr>
            <a:r>
              <a:rPr lang="es-es" sz="1400">
                <a:solidFill>
                  <a:srgbClr val="414141"/>
                </a:solidFill>
                <a:latin typeface="Montserrat" pitchFamily="3" charset="0"/>
                <a:ea typeface="Calibri" pitchFamily="2" charset="0"/>
                <a:cs typeface="Calibri" pitchFamily="2" charset="0"/>
              </a:rPr>
              <a:t>Aquí te mostramos todas nuestras nuestras integraciones con pasarelas de pago. Podrás incluirlas en las funciones de pedidos de comida, reservas y tienda.</a:t>
            </a:r>
          </a:p>
          <a:p>
            <a:pPr>
              <a:defRPr lang="es-es"/>
            </a:pPr>
            <a:endParaRPr lang="es-es" sz="1400">
              <a:solidFill>
                <a:srgbClr val="414141"/>
              </a:solidFill>
              <a:latin typeface="Montserrat" pitchFamily="3" charset="0"/>
              <a:ea typeface="Calibri" pitchFamily="2" charset="0"/>
              <a:cs typeface="Calibri" pitchFamily="2" charset="0"/>
            </a:endParaRPr>
          </a:p>
          <a:p>
            <a:pPr>
              <a:defRPr lang="es-es"/>
            </a:pPr>
            <a:r>
              <a:rPr lang="es-es" sz="1400" b="1">
                <a:solidFill>
                  <a:srgbClr val="414141"/>
                </a:solidFill>
                <a:latin typeface="Montserrat" pitchFamily="3" charset="0"/>
                <a:ea typeface="Calibri" pitchFamily="2" charset="0"/>
                <a:cs typeface="Calibri" pitchFamily="2" charset="0"/>
              </a:rPr>
              <a:t>Stripe</a:t>
            </a:r>
            <a:r>
              <a:rPr lang="es-es" sz="1400">
                <a:solidFill>
                  <a:srgbClr val="414141"/>
                </a:solidFill>
                <a:latin typeface="Montserrat" pitchFamily="3" charset="0"/>
                <a:ea typeface="Calibri" pitchFamily="2" charset="0"/>
                <a:cs typeface="Calibri" pitchFamily="2" charset="0"/>
              </a:rPr>
              <a:t> se ha convertido en el estándar de la industria, y a partir de ahora podrás ofrecerlo a través de nuestras aplicaciones. </a:t>
            </a:r>
            <a:r>
              <a:rPr lang="es-es" sz="1400" b="1">
                <a:solidFill>
                  <a:srgbClr val="414141"/>
                </a:solidFill>
                <a:latin typeface="Montserrat" pitchFamily="3" charset="0"/>
                <a:ea typeface="Calibri" pitchFamily="2" charset="0"/>
                <a:cs typeface="Calibri" pitchFamily="2" charset="0"/>
              </a:rPr>
              <a:t>Ingenico</a:t>
            </a:r>
            <a:r>
              <a:rPr lang="es-es" sz="1400">
                <a:solidFill>
                  <a:srgbClr val="414141"/>
                </a:solidFill>
                <a:latin typeface="Montserrat" pitchFamily="3" charset="0"/>
                <a:ea typeface="Calibri" pitchFamily="2" charset="0"/>
                <a:cs typeface="Calibri" pitchFamily="2" charset="0"/>
              </a:rPr>
              <a:t> (anteriormente GlobalCollect), se creó pensando en la región Sudafricana, aunque esta pasarela de pago tiene un alcance geográfico extremadamente grande.</a:t>
            </a:r>
          </a:p>
          <a:p>
            <a:pPr>
              <a:defRPr lang="es-es"/>
            </a:pPr>
            <a:endParaRPr lang="es-es" sz="1400">
              <a:solidFill>
                <a:srgbClr val="414141"/>
              </a:solidFill>
              <a:latin typeface="Montserrat" pitchFamily="3" charset="0"/>
              <a:ea typeface="Calibri" pitchFamily="2" charset="0"/>
              <a:cs typeface="Calibri" pitchFamily="2" charset="0"/>
            </a:endParaRPr>
          </a:p>
          <a:p>
            <a:pPr>
              <a:defRPr lang="es-es"/>
            </a:pPr>
            <a:r>
              <a:rPr lang="es-es" sz="1400">
                <a:solidFill>
                  <a:srgbClr val="414141"/>
                </a:solidFill>
                <a:latin typeface="Montserrat" pitchFamily="3" charset="0"/>
                <a:ea typeface="Calibri" pitchFamily="2" charset="0"/>
                <a:cs typeface="Calibri" pitchFamily="2" charset="0"/>
              </a:rPr>
              <a:t>También destacamos </a:t>
            </a:r>
            <a:r>
              <a:rPr lang="es-es" sz="1400" b="1">
                <a:solidFill>
                  <a:srgbClr val="414141"/>
                </a:solidFill>
                <a:latin typeface="Montserrat" pitchFamily="3" charset="0"/>
                <a:ea typeface="Calibri" pitchFamily="2" charset="0"/>
                <a:cs typeface="Calibri" pitchFamily="2" charset="0"/>
              </a:rPr>
              <a:t>Braintree</a:t>
            </a:r>
            <a:r>
              <a:rPr lang="es-es" sz="1400">
                <a:solidFill>
                  <a:srgbClr val="414141"/>
                </a:solidFill>
                <a:latin typeface="Montserrat" pitchFamily="3" charset="0"/>
                <a:ea typeface="Calibri" pitchFamily="2" charset="0"/>
                <a:cs typeface="Calibri" pitchFamily="2" charset="0"/>
              </a:rPr>
              <a:t>que es la que usan Uber y Dropbox. Por lo tanto, podrás integrar cualquiera de estas pasarelas de pago dentro de tu aplicación.</a:t>
            </a:r>
          </a:p>
        </p:txBody>
      </p:sp>
      <p:pic>
        <p:nvPicPr>
          <p:cNvPr id="11" name="Picture 2" descr="Resultado de imagen de braintree"/>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0eAACqIQAAsiUAAMoiAAAQAAAAJgAAAAgAAAD//////////w=="/>
              </a:ext>
            </a:extLst>
          </p:cNvPicPr>
          <p:nvPr/>
        </p:nvPicPr>
        <p:blipFill>
          <a:blip r:embed="rId5"/>
          <a:stretch>
            <a:fillRect/>
          </a:stretch>
        </p:blipFill>
        <p:spPr>
          <a:xfrm>
            <a:off x="4976495" y="5472430"/>
            <a:ext cx="1151255" cy="182880"/>
          </a:xfrm>
          <a:prstGeom prst="rect">
            <a:avLst/>
          </a:prstGeom>
          <a:noFill/>
          <a:ln>
            <a:noFill/>
          </a:ln>
          <a:effectLst/>
        </p:spPr>
      </p:pic>
      <p:pic>
        <p:nvPicPr>
          <p:cNvPr id="12" name="Picture 12" descr="Resultado de imagen de payu latam"/>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DM1AADaIgAAljwAAD0qAAAQAAAAJgAAAAgAAAD//////////w=="/>
              </a:ext>
            </a:extLst>
          </p:cNvPicPr>
          <p:nvPr/>
        </p:nvPicPr>
        <p:blipFill>
          <a:blip r:embed="rId6"/>
          <a:stretch>
            <a:fillRect/>
          </a:stretch>
        </p:blipFill>
        <p:spPr>
          <a:xfrm>
            <a:off x="8648065" y="5665470"/>
            <a:ext cx="1200785" cy="1200785"/>
          </a:xfrm>
          <a:prstGeom prst="rect">
            <a:avLst/>
          </a:prstGeom>
          <a:noFill/>
          <a:ln>
            <a:noFill/>
          </a:ln>
          <a:effectLst/>
        </p:spPr>
      </p:pic>
      <p:pic>
        <p:nvPicPr>
          <p:cNvPr id="13" name="Picture 10" descr="Imagen relacionada"/>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8tAADXHgAATjQAAIUlAAAQAAAAJgAAAAgAAAD//////////w=="/>
              </a:ext>
            </a:extLst>
          </p:cNvPicPr>
          <p:nvPr/>
        </p:nvPicPr>
        <p:blipFill>
          <a:blip r:embed="rId7"/>
          <a:stretch>
            <a:fillRect/>
          </a:stretch>
        </p:blipFill>
        <p:spPr>
          <a:xfrm>
            <a:off x="7416165" y="5013325"/>
            <a:ext cx="1086485" cy="1085850"/>
          </a:xfrm>
          <a:prstGeom prst="rect">
            <a:avLst/>
          </a:prstGeom>
          <a:noFill/>
          <a:ln>
            <a:noFill/>
          </a:ln>
          <a:effectLst/>
        </p:spPr>
      </p:pic>
      <p:pic>
        <p:nvPicPr>
          <p:cNvPr id="14" name="Picture 18" descr="Resultado de imagen de ingenico epayments"/>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E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FREAAByIgAATE0AAGsrAAAQAAAAJgAAAAgAAAD//////////w=="/>
              </a:ext>
            </a:extLst>
          </p:cNvPicPr>
          <p:nvPr/>
        </p:nvPicPr>
        <p:blipFill>
          <a:blip r:embed="rId8"/>
          <a:stretch>
            <a:fillRect/>
          </a:stretch>
        </p:blipFill>
        <p:spPr>
          <a:xfrm>
            <a:off x="11107420" y="5599430"/>
            <a:ext cx="1457960" cy="1458595"/>
          </a:xfrm>
          <a:prstGeom prst="rect">
            <a:avLst/>
          </a:prstGeom>
          <a:noFill/>
          <a:ln>
            <a:noFill/>
          </a:ln>
          <a:effectLst/>
        </p:spPr>
      </p:pic>
      <p:pic>
        <p:nvPicPr>
          <p:cNvPr id="15" name="Picture 14" descr="Resultado de imagen de authorize net"/>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Gs5AAB4IQAA+EQAAPoiAAAQAAAAJgAAAAgAAAD//////////w=="/>
              </a:ext>
            </a:extLst>
          </p:cNvPicPr>
          <p:nvPr/>
        </p:nvPicPr>
        <p:blipFill>
          <a:blip r:embed="rId9"/>
          <a:stretch>
            <a:fillRect/>
          </a:stretch>
        </p:blipFill>
        <p:spPr>
          <a:xfrm>
            <a:off x="9333865" y="5440680"/>
            <a:ext cx="1877695" cy="245110"/>
          </a:xfrm>
          <a:prstGeom prst="rect">
            <a:avLst/>
          </a:prstGeom>
          <a:noFill/>
          <a:ln>
            <a:noFill/>
          </a:ln>
          <a:effectLst/>
        </p:spPr>
      </p:pic>
      <p:pic>
        <p:nvPicPr>
          <p:cNvPr id="16" name="Imagen1"/>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OAgAACGIgAAwDEAAIwqAAAQAAAAJgAAAAgAAAD//////////w=="/>
              </a:ext>
            </a:extLst>
          </p:cNvPicPr>
          <p:nvPr/>
        </p:nvPicPr>
        <p:blipFill>
          <a:blip r:embed="rId10"/>
          <a:stretch>
            <a:fillRect/>
          </a:stretch>
        </p:blipFill>
        <p:spPr>
          <a:xfrm>
            <a:off x="5344160" y="5612130"/>
            <a:ext cx="2743200" cy="1304290"/>
          </a:xfrm>
          <a:prstGeom prst="rect">
            <a:avLst/>
          </a:prstGeom>
          <a:noFill/>
          <a:ln>
            <a:noFill/>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Bw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8aVlAOlUaQ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8aVlAOlUaQ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F1A565"/>
              </a:gs>
              <a:gs pos="100000">
                <a:srgbClr val="E95469"/>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1"/>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J6z3O5+QbhLhvRkEYyTvvc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IAAAA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k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4"/>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g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SAsAABAAAAAmAAAACAAAAP//////////"/>
              </a:ext>
            </a:extLst>
          </p:cNvSpPr>
          <p:nvPr/>
        </p:nvSpPr>
        <p:spPr>
          <a:xfrm>
            <a:off x="2753995" y="1372235"/>
            <a:ext cx="7931785" cy="461645"/>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Programas de fidelización</a:t>
            </a:r>
          </a:p>
        </p:txBody>
      </p:sp>
      <p:sp>
        <p:nvSpPr>
          <p:cNvPr id="8" name="Rectángulo: esquinas redondeadas 12"/>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P////8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MAMAAGoPAAD7MwAAFiwAABAAAAAmAAAACAAAAP//////////"/>
              </a:ext>
            </a:extLst>
          </p:cNvSpPr>
          <p:nvPr/>
        </p:nvSpPr>
        <p:spPr>
          <a:xfrm>
            <a:off x="518160" y="2505710"/>
            <a:ext cx="7931785" cy="466090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3"/>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Q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IAUAAIkRAABQMwAAuSkAABAAAAAmAAAACAAAAP//////////"/>
              </a:ext>
            </a:extLst>
          </p:cNvSpPr>
          <p:nvPr/>
        </p:nvSpPr>
        <p:spPr>
          <a:xfrm>
            <a:off x="833120" y="2850515"/>
            <a:ext cx="7508240" cy="3931920"/>
          </a:xfrm>
          <a:prstGeom prst="rect">
            <a:avLst/>
          </a:prstGeom>
          <a:noFill/>
          <a:ln>
            <a:noFill/>
          </a:ln>
          <a:effectLst/>
        </p:spPr>
        <p:txBody>
          <a:bodyPr vert="horz" wrap="square" lIns="91440" tIns="45720" rIns="91440" bIns="45720" numCol="1" anchor="t"/>
          <a:lstStyle/>
          <a:p>
            <a:pPr marL="285750" indent="-2857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Atrás quedaron los días en los que tus clientes tenían que rebuscar dentro de sus carteras, tratando de encontrar esa desgastada tarjeta de sellos que perdieron hace meses.</a:t>
            </a:r>
          </a:p>
          <a:p>
            <a:pPr marL="285750" indent="-2857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Recompensa a tus clientes mediante tarjetas de sellos móviles que podrán canjear directamente desde sus teléfonos, añadiendo "puntos" a su tarjeta.</a:t>
            </a:r>
          </a:p>
          <a:p>
            <a:pPr>
              <a:defRPr lang="es-es"/>
            </a:pPr>
            <a:endParaRPr lang="es-es" sz="1200">
              <a:solidFill>
                <a:srgbClr val="414141"/>
              </a:solidFill>
              <a:latin typeface="Montserrat" pitchFamily="3" charset="0"/>
              <a:ea typeface="Calibri" pitchFamily="2" charset="0"/>
              <a:cs typeface="Calibri" pitchFamily="2" charset="0"/>
            </a:endParaRPr>
          </a:p>
          <a:p>
            <a:pPr>
              <a:defRPr lang="es-es"/>
            </a:pPr>
            <a:r>
              <a:rPr lang="es-es" sz="1200">
                <a:solidFill>
                  <a:srgbClr val="414141"/>
                </a:solidFill>
                <a:latin typeface="Montserrat" pitchFamily="3" charset="0"/>
                <a:ea typeface="Calibri" pitchFamily="2" charset="0"/>
                <a:cs typeface="Calibri" pitchFamily="2" charset="0"/>
              </a:rPr>
              <a:t>El coste de adquirir un nuevo cliente es siete veces mayor que el coste de mantener uno existente. Al proporcionar a tus clientes una tarjeta de sellos móvil, les ofrecerás la posibilidad de obtener descuentos y beneficios y de esta forma podrás construir una base de clientes fieles.</a:t>
            </a:r>
          </a:p>
          <a:p>
            <a:pPr>
              <a:defRPr lang="es-es"/>
            </a:pPr>
            <a:endParaRPr lang="es-es" sz="1200">
              <a:solidFill>
                <a:srgbClr val="414141"/>
              </a:solidFill>
              <a:latin typeface="Montserrat" pitchFamily="3" charset="0"/>
              <a:ea typeface="Calibri" pitchFamily="2" charset="0"/>
              <a:cs typeface="Calibri" pitchFamily="2" charset="0"/>
            </a:endParaRPr>
          </a:p>
          <a:p>
            <a:pPr>
              <a:defRPr lang="es-es"/>
            </a:pPr>
            <a:r>
              <a:rPr lang="es-es" sz="1200">
                <a:solidFill>
                  <a:srgbClr val="414141"/>
                </a:solidFill>
                <a:latin typeface="Montserrat" pitchFamily="3" charset="0"/>
                <a:ea typeface="Calibri" pitchFamily="2" charset="0"/>
                <a:cs typeface="Calibri" pitchFamily="2" charset="0"/>
              </a:rPr>
              <a:t>Es bueno para negocios como: </a:t>
            </a:r>
            <a:r>
              <a:rPr lang="es-es" sz="1200" b="1">
                <a:solidFill>
                  <a:srgbClr val="414141"/>
                </a:solidFill>
                <a:latin typeface="Montserrat" pitchFamily="3" charset="0"/>
                <a:ea typeface="Calibri" pitchFamily="2" charset="0"/>
                <a:cs typeface="Calibri" pitchFamily="2" charset="0"/>
              </a:rPr>
              <a:t>Restaurantes y Bares o Salud y Belleza</a:t>
            </a:r>
          </a:p>
          <a:p>
            <a:pPr>
              <a:defRPr lang="es-es"/>
            </a:pPr>
            <a:endParaRPr lang="es-es" sz="1200">
              <a:solidFill>
                <a:srgbClr val="414141"/>
              </a:solidFill>
              <a:latin typeface="Montserrat" pitchFamily="3" charset="0"/>
              <a:ea typeface="Calibri" pitchFamily="2" charset="0"/>
              <a:cs typeface="Calibri" pitchFamily="2" charset="0"/>
            </a:endParaRPr>
          </a:p>
          <a:p>
            <a:pPr>
              <a:defRPr lang="es-es"/>
            </a:pPr>
            <a:r>
              <a:rPr lang="es-es" sz="1200">
                <a:solidFill>
                  <a:srgbClr val="414141"/>
                </a:solidFill>
                <a:latin typeface="Montserrat" pitchFamily="3" charset="0"/>
                <a:ea typeface="Calibri" pitchFamily="2" charset="0"/>
                <a:cs typeface="Calibri" pitchFamily="2" charset="0"/>
              </a:rPr>
              <a:t>¿Cómo pueden ayudar a crecer tu negocio?</a:t>
            </a:r>
          </a:p>
          <a:p>
            <a:pPr>
              <a:defRPr lang="es-es"/>
            </a:pPr>
            <a:endParaRPr lang="es-es" sz="12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Un 66% de las compañías que han visto un decrecimiento en la fidelidad de sus clientes el pasado año no tenían una app móvil.</a:t>
            </a:r>
          </a:p>
          <a:p>
            <a:pPr marL="285750" indent="-285750">
              <a:buFont typeface="Arial" pitchFamily="2" charset="0"/>
              <a:buChar char="•"/>
              <a:defRPr lang="es-es"/>
            </a:pPr>
            <a:endParaRPr lang="es-es" sz="12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Un 60% de los usuarios de cupones móviles dicen que “se irían a otro negocio por el beneficio de poder usar un cupón de descuento”.</a:t>
            </a:r>
          </a:p>
          <a:p>
            <a:pPr marL="285750" indent="-285750">
              <a:buFont typeface="Arial" pitchFamily="2" charset="0"/>
              <a:buChar char="•"/>
              <a:defRPr lang="es-es"/>
            </a:pPr>
            <a:endParaRPr lang="es-es" sz="12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Los clientes leales son sólo el 12-15%, pero representan el 55-70% de las ventas totales.</a:t>
            </a:r>
          </a:p>
        </p:txBody>
      </p:sp>
      <p:pic>
        <p:nvPicPr>
          <p:cNvPr id="10" name="Imagen 9"/>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Nc2AADODwAAgVAAANQsAAAQAAAAJgAAAAgAAAD//////////w=="/>
              </a:ext>
            </a:extLst>
          </p:cNvPicPr>
          <p:nvPr/>
        </p:nvPicPr>
        <p:blipFill>
          <a:blip r:embed="rId4"/>
          <a:stretch>
            <a:fillRect/>
          </a:stretch>
        </p:blipFill>
        <p:spPr>
          <a:xfrm>
            <a:off x="8914765" y="2569210"/>
            <a:ext cx="4171950" cy="4718050"/>
          </a:xfrm>
          <a:prstGeom prst="rect">
            <a:avLst/>
          </a:prstGeom>
          <a:noFill/>
          <a:ln>
            <a:noFill/>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B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J0D9ABrG/w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J0D9ABrG/w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2740FD"/>
              </a:gs>
              <a:gs pos="100000">
                <a:srgbClr val="1AC6FF"/>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7"/>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NHSihnsxipMoSZlFd5LMNo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GAAAACcAAADFUgAAZxIAABAAAAAmAAAACAAAAP//////////"/>
              </a:ext>
            </a:extLst>
          </p:cNvSpPr>
          <p:nvPr/>
        </p:nvSpPr>
        <p:spPr>
          <a:xfrm>
            <a:off x="15240" y="24765"/>
            <a:ext cx="13439775" cy="2966720"/>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g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4"/>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U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sz="2400" b="1">
                <a:solidFill>
                  <a:schemeClr val="bg1"/>
                </a:solidFill>
                <a:latin typeface="Montserrat" pitchFamily="3" charset="0"/>
                <a:ea typeface="Calibri" pitchFamily="2" charset="0"/>
                <a:cs typeface="Calibri" pitchFamily="2" charset="0"/>
              </a:defRPr>
            </a:pPr>
            <a:r>
              <a:rPr lang="en-us"/>
              <a:t>Facilita la localización de tu negocio</a:t>
            </a:r>
          </a:p>
        </p:txBody>
      </p:sp>
      <p:sp>
        <p:nvSpPr>
          <p:cNvPr id="8" name="Rectángulo: esquinas redondeadas 15"/>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P////8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nRwAAPQPAAB9TwAAmCsAABAAAAAmAAAACAAAAP//////////"/>
              </a:ext>
            </a:extLst>
          </p:cNvSpPr>
          <p:nvPr/>
        </p:nvSpPr>
        <p:spPr>
          <a:xfrm>
            <a:off x="4651375" y="2593340"/>
            <a:ext cx="8270240" cy="449326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6"/>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TB4AAFIWAAAXTgAAQikAABAAAAAmAAAACAAAAP//////////"/>
              </a:ext>
            </a:extLst>
          </p:cNvSpPr>
          <p:nvPr/>
        </p:nvSpPr>
        <p:spPr>
          <a:xfrm>
            <a:off x="4925060" y="3628390"/>
            <a:ext cx="7769225" cy="3078480"/>
          </a:xfrm>
          <a:prstGeom prst="rect">
            <a:avLst/>
          </a:prstGeom>
          <a:noFill/>
          <a:ln>
            <a:noFill/>
          </a:ln>
          <a:effectLst/>
        </p:spPr>
        <p:txBody>
          <a:bodyPr vert="horz" wrap="square" lIns="91440" tIns="45720" rIns="91440" bIns="45720" numCol="1" anchor="t"/>
          <a:lstStyle/>
          <a:p>
            <a:pPr>
              <a:defRPr lang="es-es"/>
            </a:pPr>
            <a:r>
              <a:rPr lang="es-es" sz="1400" b="1">
                <a:solidFill>
                  <a:srgbClr val="595959"/>
                </a:solidFill>
                <a:latin typeface="Montserrat" pitchFamily="3" charset="0"/>
                <a:ea typeface="Calibri" pitchFamily="2" charset="0"/>
                <a:cs typeface="Calibri" pitchFamily="2" charset="0"/>
              </a:rPr>
              <a:t>Facilita a tus usuarios las diferentes localizaciones de tu negocio, listando las direcciones e indicando al usuario la distancia a la que se encuentra de cada una.</a:t>
            </a:r>
          </a:p>
          <a:p>
            <a:pPr marL="171450" indent="-171450">
              <a:buFont typeface="Arial" pitchFamily="2" charset="0"/>
              <a:buChar char="•"/>
              <a:defRPr lang="es-es"/>
            </a:pPr>
            <a:endParaRPr lang="es-es" sz="1400">
              <a:solidFill>
                <a:srgbClr val="595959"/>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400" b="1">
                <a:solidFill>
                  <a:srgbClr val="595959"/>
                </a:solidFill>
                <a:latin typeface="Montserrat" pitchFamily="3" charset="0"/>
                <a:ea typeface="Calibri" pitchFamily="2" charset="0"/>
                <a:cs typeface="Calibri" pitchFamily="2" charset="0"/>
              </a:rPr>
              <a:t>Contacto: </a:t>
            </a:r>
            <a:r>
              <a:rPr lang="es-es" sz="1400">
                <a:solidFill>
                  <a:srgbClr val="595959"/>
                </a:solidFill>
                <a:latin typeface="Montserrat" pitchFamily="3" charset="0"/>
                <a:ea typeface="Calibri" pitchFamily="2" charset="0"/>
                <a:cs typeface="Calibri" pitchFamily="2" charset="0"/>
              </a:rPr>
              <a:t>Los botones Sitio Web, Llamada, Direcciones y Correo electrónico son opcionales.Las imágenes izquierda y derecha son botones que pueden vincularse a otras funciones o sitios web, pudiendo por ejemplo enlazar a la función de Tienda, Pedidos de comida, promociones de Fidelización, Reservas…</a:t>
            </a:r>
          </a:p>
          <a:p>
            <a:pPr marL="171450" indent="-171450">
              <a:buFont typeface="Arial" pitchFamily="2" charset="0"/>
              <a:buChar char="•"/>
              <a:defRPr lang="es-es"/>
            </a:pPr>
            <a:r>
              <a:rPr lang="es-es" sz="1400" b="1">
                <a:solidFill>
                  <a:srgbClr val="595959"/>
                </a:solidFill>
                <a:latin typeface="Montserrat" pitchFamily="3" charset="0"/>
                <a:ea typeface="Calibri" pitchFamily="2" charset="0"/>
                <a:cs typeface="Calibri" pitchFamily="2" charset="0"/>
              </a:rPr>
              <a:t>Puntos de Interés</a:t>
            </a:r>
            <a:r>
              <a:rPr lang="es-es" sz="1400">
                <a:solidFill>
                  <a:srgbClr val="595959"/>
                </a:solidFill>
                <a:latin typeface="Montserrat" pitchFamily="3" charset="0"/>
                <a:ea typeface="Calibri" pitchFamily="2" charset="0"/>
                <a:cs typeface="Calibri" pitchFamily="2" charset="0"/>
              </a:rPr>
              <a:t>: Puedes incorporar hasta tres categorías de negocios diferentes. Los usuarios podrán ver los distintos puntos en un mapa o en lista, pudiendo acceder fácilmente a la información de contacto empresarial, direcciones y facilitar la navegación por GPS para cada ubicación</a:t>
            </a:r>
            <a:r>
              <a:rPr lang="es-es" sz="1200">
                <a:solidFill>
                  <a:srgbClr val="595959"/>
                </a:solidFill>
                <a:latin typeface="Montserrat" pitchFamily="3" charset="0"/>
                <a:ea typeface="Calibri" pitchFamily="2" charset="0"/>
                <a:cs typeface="Calibri" pitchFamily="2" charset="0"/>
              </a:rPr>
              <a:t>.</a:t>
            </a:r>
          </a:p>
        </p:txBody>
      </p:sp>
      <p:pic>
        <p:nvPicPr>
          <p:cNvPr id="10" name="Gráfico 19"/>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WQAAACoAAAAqAAAAZAAAAGQAAAAAAAAAy8vLAFkAAAAqAAAAKg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BQ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DLy8sAwMD/AH9/fwAAAAAAAAAAAAAAAAD///8AAAAAACEAAAAYAAAAFAAAAL8RAABVFwAAtxoAAE4gAAAQAAAAJgAAAAgAAAD//////////w=="/>
              </a:ext>
            </a:extLst>
          </p:cNvPicPr>
          <p:nvPr/>
        </p:nvPicPr>
        <p:blipFill>
          <a:blip r:embed="rId4"/>
          <a:stretch>
            <a:fillRect/>
          </a:stretch>
        </p:blipFill>
        <p:spPr>
          <a:xfrm>
            <a:off x="2884805" y="3792855"/>
            <a:ext cx="1457960" cy="1458595"/>
          </a:xfrm>
          <a:prstGeom prst="rect">
            <a:avLst/>
          </a:prstGeom>
          <a:noFill/>
          <a:ln>
            <a:noFill/>
          </a:ln>
          <a:effectLst>
            <a:outerShdw blurRad="50800" dist="37717" dir="2700000">
              <a:srgbClr val="000000">
                <a:alpha val="11000"/>
              </a:srgbClr>
            </a:outerShdw>
          </a:effectLst>
        </p:spPr>
      </p:pic>
      <p:pic>
        <p:nvPicPr>
          <p:cNvPr id="11" name="Imagen 4"/>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PQAAACoAAAAqAAAAZAAAAGQAAAAAAAAAy8vLAD0AAAAqAAAAKgAAAGQAAABkAAAAAAAAAAcAAAA4AAAAAAAAAAAAAAAAAAAA////AAAAAAAAAAAAAAAAAAAAAAAAAAAAAAAAAAAAAABkAAAAZAAAAAAAAAAjAAAABAAAAGQAAAAXAAAAFAAAAAAAAAAAAAAA/38AAP9/AAAAAAAACQAAAAQAAACGAAAADAAAABAAAAAAAAAAAAAAAAAAAAAAAAAAHgAAAGgAAAAAAAAAAAAAAAAAAAAAAAAAAAAAABAnAAAQJwAAAAAAAAAAAAAAAAAAAAAAAAAAAAAAAAAAAAAAAAAAAABoAQ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DLy8sAwMD/AH9/fwAAAAAAAAAAAAAAAAD///8AAAAAACEAAAAYAAAAFAAAAKMHAAD4DgAAVBUAAGMqAAAQAAAAJgAAAAgAAAD//////////w=="/>
              </a:ext>
            </a:extLst>
          </p:cNvPicPr>
          <p:nvPr/>
        </p:nvPicPr>
        <p:blipFill>
          <a:blip r:embed="rId5"/>
          <a:stretch>
            <a:fillRect/>
          </a:stretch>
        </p:blipFill>
        <p:spPr>
          <a:xfrm>
            <a:off x="1241425" y="2433320"/>
            <a:ext cx="2225675" cy="4457065"/>
          </a:xfrm>
          <a:prstGeom prst="rect">
            <a:avLst/>
          </a:prstGeom>
          <a:noFill/>
          <a:ln>
            <a:noFill/>
          </a:ln>
          <a:effectLst>
            <a:outerShdw blurRad="228600" dist="37717" dir="2700000">
              <a:srgbClr val="000000">
                <a:alpha val="39000"/>
              </a:srgbClr>
            </a:outerShdw>
          </a:effectLst>
        </p:spPr>
      </p:pic>
      <p:pic>
        <p:nvPicPr>
          <p:cNvPr id="12" name="Gráfico 1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WQAAACoAAAAqAAAAZAAAAGQAAAAAAAAAy8vLAFkAAAAqAAAAKg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BQ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DLy8sAwMD/AH9/fwAAAAAAAAAAAAAAAAD///8AAAAAACEAAAAYAAAAFAAAAMcCAAAQIgAATwwAAJgrAAAQAAAAJgAAAAgAAAD//////////w=="/>
              </a:ext>
            </a:extLst>
          </p:cNvPicPr>
          <p:nvPr/>
        </p:nvPicPr>
        <p:blipFill>
          <a:blip r:embed="rId6"/>
          <a:stretch>
            <a:fillRect/>
          </a:stretch>
        </p:blipFill>
        <p:spPr>
          <a:xfrm>
            <a:off x="451485" y="5537200"/>
            <a:ext cx="1549400" cy="1549400"/>
          </a:xfrm>
          <a:prstGeom prst="rect">
            <a:avLst/>
          </a:prstGeom>
          <a:noFill/>
          <a:ln>
            <a:noFill/>
          </a:ln>
          <a:effectLst>
            <a:outerShdw blurRad="50800" dist="37717" dir="2700000">
              <a:srgbClr val="000000">
                <a:alpha val="11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Cg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30162"/>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8aVlAOlUaQ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gAAAA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8aVlAOlUaQ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F1A565"/>
              </a:gs>
              <a:gs pos="100000">
                <a:srgbClr val="E95469"/>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1"/>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GnVLMxrtEBKtsQ2r+bxKkY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EAAA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CG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4"/>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SAsAABAAAAAmAAAACAAAAP//////////"/>
              </a:ext>
            </a:extLst>
          </p:cNvSpPr>
          <p:nvPr/>
        </p:nvSpPr>
        <p:spPr>
          <a:xfrm>
            <a:off x="2753995" y="1372235"/>
            <a:ext cx="7931785" cy="461645"/>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Compartir App o Contenido</a:t>
            </a:r>
          </a:p>
        </p:txBody>
      </p:sp>
      <p:sp>
        <p:nvSpPr>
          <p:cNvPr id="8" name="Rectángulo: esquinas redondeadas 12"/>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P+X1P8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8RAAAGoPAAC8QQAAMB0AABAAAAAmAAAACAAAAP//////////"/>
              </a:ext>
            </a:extLst>
          </p:cNvSpPr>
          <p:nvPr/>
        </p:nvSpPr>
        <p:spPr>
          <a:xfrm>
            <a:off x="2753995" y="2505710"/>
            <a:ext cx="7931785" cy="223901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3"/>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BEAAJQQAAApQAAAoBwAABAAAAAmAAAACAAAAP//////////"/>
              </a:ext>
            </a:extLst>
          </p:cNvSpPr>
          <p:nvPr/>
        </p:nvSpPr>
        <p:spPr>
          <a:xfrm>
            <a:off x="2921000" y="2694940"/>
            <a:ext cx="7508875" cy="1958340"/>
          </a:xfrm>
          <a:prstGeom prst="rect">
            <a:avLst/>
          </a:prstGeom>
          <a:noFill/>
          <a:ln>
            <a:noFill/>
          </a:ln>
          <a:effectLst/>
        </p:spPr>
        <p:txBody>
          <a:bodyPr vert="horz" wrap="square" lIns="91440" tIns="45720" rIns="91440" bIns="45720" numCol="1" anchor="t"/>
          <a:lstStyle/>
          <a:p>
            <a:pPr marL="285750" indent="-285750">
              <a:buFont typeface="Arial" pitchFamily="2" charset="0"/>
              <a:buChar char="•"/>
              <a:defRPr lang="es-es"/>
            </a:pPr>
            <a:r>
              <a:rPr lang="es-es" sz="1400" dirty="0">
                <a:solidFill>
                  <a:srgbClr val="595959"/>
                </a:solidFill>
                <a:latin typeface="Montserrat" pitchFamily="3" charset="0"/>
                <a:ea typeface="Calibri" pitchFamily="2" charset="0"/>
                <a:cs typeface="Calibri" pitchFamily="2" charset="0"/>
              </a:rPr>
              <a:t>iOS Share </a:t>
            </a:r>
            <a:r>
              <a:rPr lang="es-es" sz="1400" dirty="0" err="1">
                <a:solidFill>
                  <a:srgbClr val="595959"/>
                </a:solidFill>
                <a:latin typeface="Montserrat" pitchFamily="3" charset="0"/>
                <a:ea typeface="Calibri" pitchFamily="2" charset="0"/>
                <a:cs typeface="Calibri" pitchFamily="2" charset="0"/>
              </a:rPr>
              <a:t>Sheets</a:t>
            </a:r>
            <a:r>
              <a:rPr lang="es-es" sz="1400" dirty="0">
                <a:solidFill>
                  <a:srgbClr val="595959"/>
                </a:solidFill>
                <a:latin typeface="Montserrat" pitchFamily="3" charset="0"/>
                <a:ea typeface="Calibri" pitchFamily="2" charset="0"/>
                <a:cs typeface="Calibri" pitchFamily="2" charset="0"/>
              </a:rPr>
              <a:t> permite que al pulsar el botón de Compartir aparezcan aplicaciones compatibles como correo electrónico, mensaje de texto, WhatsApp, notas y muchas más.</a:t>
            </a:r>
          </a:p>
          <a:p>
            <a:pPr marL="285750" indent="-285750">
              <a:buFont typeface="Arial" pitchFamily="2" charset="0"/>
              <a:buChar char="•"/>
              <a:defRPr lang="es-es"/>
            </a:pPr>
            <a:endParaRPr lang="es-es" sz="1400" dirty="0">
              <a:solidFill>
                <a:srgbClr val="595959"/>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n-us" sz="1400" dirty="0" err="1">
                <a:solidFill>
                  <a:srgbClr val="595959"/>
                </a:solidFill>
                <a:latin typeface="Montserrat" pitchFamily="3" charset="0"/>
                <a:ea typeface="Calibri" pitchFamily="2" charset="0"/>
                <a:cs typeface="Calibri" pitchFamily="2" charset="0"/>
              </a:rPr>
              <a:t>Enlaza</a:t>
            </a:r>
            <a:r>
              <a:rPr lang="en-US" sz="1400" dirty="0">
                <a:solidFill>
                  <a:srgbClr val="595959"/>
                </a:solidFill>
                <a:latin typeface="Montserrat" pitchFamily="3" charset="0"/>
                <a:ea typeface="Calibri" pitchFamily="2" charset="0"/>
                <a:cs typeface="Calibri" pitchFamily="2" charset="0"/>
              </a:rPr>
              <a:t> </a:t>
            </a:r>
            <a:r>
              <a:rPr lang="en-us" sz="1400" dirty="0" err="1">
                <a:solidFill>
                  <a:srgbClr val="595959"/>
                </a:solidFill>
                <a:latin typeface="Montserrat" pitchFamily="3" charset="0"/>
                <a:ea typeface="Calibri" pitchFamily="2" charset="0"/>
                <a:cs typeface="Calibri" pitchFamily="2" charset="0"/>
              </a:rPr>
              <a:t>directamente</a:t>
            </a:r>
            <a:r>
              <a:rPr lang="en-us" sz="1400" dirty="0">
                <a:solidFill>
                  <a:srgbClr val="595959"/>
                </a:solidFill>
                <a:latin typeface="Montserrat" pitchFamily="3" charset="0"/>
                <a:ea typeface="Calibri" pitchFamily="2" charset="0"/>
                <a:cs typeface="Calibri" pitchFamily="2" charset="0"/>
              </a:rPr>
              <a:t> a la tienda App Store, Google Play Store o Progressive Web App</a:t>
            </a:r>
            <a:r>
              <a:rPr lang="es-es" sz="1400" dirty="0">
                <a:solidFill>
                  <a:srgbClr val="595959"/>
                </a:solidFill>
                <a:latin typeface="Montserrat" pitchFamily="3" charset="0"/>
                <a:ea typeface="Calibri" pitchFamily="2" charset="0"/>
                <a:cs typeface="Calibri" pitchFamily="2" charset="0"/>
              </a:rPr>
              <a:t> para que los usuarios descarguen tu aplicación.</a:t>
            </a:r>
          </a:p>
          <a:p>
            <a:pPr marL="285750" indent="-285750">
              <a:buFont typeface="Arial" pitchFamily="2" charset="0"/>
              <a:buChar char="•"/>
              <a:defRPr lang="es-es" sz="1050">
                <a:solidFill>
                  <a:srgbClr val="595959"/>
                </a:solidFill>
                <a:latin typeface="Montserrat" pitchFamily="3" charset="0"/>
                <a:ea typeface="Calibri" pitchFamily="2" charset="0"/>
                <a:cs typeface="Calibri" pitchFamily="2" charset="0"/>
              </a:defRPr>
            </a:pPr>
            <a:endParaRPr lang="es-es" sz="1400" dirty="0"/>
          </a:p>
          <a:p>
            <a:pPr marL="285750" indent="-285750">
              <a:buFont typeface="Arial" pitchFamily="2" charset="0"/>
              <a:buChar char="•"/>
              <a:defRPr lang="es-es" sz="1050">
                <a:solidFill>
                  <a:srgbClr val="595959"/>
                </a:solidFill>
                <a:latin typeface="Montserrat" pitchFamily="3" charset="0"/>
                <a:ea typeface="Calibri" pitchFamily="2" charset="0"/>
                <a:cs typeface="Calibri" pitchFamily="2" charset="0"/>
              </a:defRPr>
            </a:pPr>
            <a:r>
              <a:rPr lang="es-es" sz="1400" dirty="0"/>
              <a:t>También puedes dirigir todas las visitas a la PWA directamente a las tiendas de Apps Google Play o App Store para la descarga de tu aplicación nativa.</a:t>
            </a:r>
          </a:p>
        </p:txBody>
      </p:sp>
      <p:pic>
        <p:nvPicPr>
          <p:cNvPr id="10" name="Imagen 3"/>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PQAAACoAAAAqAAAAZAAAAGQAAAAAAAAAy8vLAD0AAAAqAAAAKg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BQ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DLy8sAwMD/AH9/fwAAAAAAAAAAAAAAAAD///8AAAAAACEAAAAYAAAAFAAAAPgTAADQHgAAtT4AAIEuAAAQAAAAJgAAAAgAAAD//////////w=="/>
              </a:ext>
            </a:extLst>
          </p:cNvPicPr>
          <p:nvPr/>
        </p:nvPicPr>
        <p:blipFill>
          <a:blip r:embed="rId4"/>
          <a:stretch>
            <a:fillRect/>
          </a:stretch>
        </p:blipFill>
        <p:spPr>
          <a:xfrm>
            <a:off x="3246120" y="5008880"/>
            <a:ext cx="6947535" cy="2550795"/>
          </a:xfrm>
          <a:prstGeom prst="rect">
            <a:avLst/>
          </a:prstGeom>
          <a:noFill/>
          <a:ln>
            <a:noFill/>
          </a:ln>
          <a:effectLst>
            <a:outerShdw blurRad="50800" dist="37717" dir="2700000">
              <a:srgbClr val="000000">
                <a:alpha val="39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J0D9ABrG/w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J0D9ABrG/w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2740FD"/>
              </a:gs>
              <a:gs pos="100000">
                <a:srgbClr val="1AC6FF"/>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1"/>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ACcBMoeCzxHsnUPwDmC4/0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X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5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j4+M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CgGQAAUAQAABAAAAAmAAAACAAAAP//////////"/>
              </a:ext>
            </a:extLst>
          </p:cNvSpPr>
          <p:nvPr/>
        </p:nvSpPr>
        <p:spPr>
          <a:xfrm>
            <a:off x="481330" y="393065"/>
            <a:ext cx="368427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5"/>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Función de Reservas</a:t>
            </a:r>
          </a:p>
        </p:txBody>
      </p:sp>
      <p:sp>
        <p:nvSpPr>
          <p:cNvPr id="8" name="Rectángulo: esquinas redondeadas 9"/>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PL/ktM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MAMAAGoPAACAMgAA8CoAABAAAAAmAAAACAAAAP//////////"/>
              </a:ext>
            </a:extLst>
          </p:cNvSpPr>
          <p:nvPr/>
        </p:nvSpPr>
        <p:spPr>
          <a:xfrm>
            <a:off x="518160" y="2505710"/>
            <a:ext cx="7691120" cy="447421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2"/>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gQAAAIUAADLMAAASikAABAAAAAmAAAACAAAAP//////////"/>
              </a:ext>
            </a:extLst>
          </p:cNvSpPr>
          <p:nvPr/>
        </p:nvSpPr>
        <p:spPr>
          <a:xfrm>
            <a:off x="808990" y="3252470"/>
            <a:ext cx="7122795" cy="3459480"/>
          </a:xfrm>
          <a:prstGeom prst="rect">
            <a:avLst/>
          </a:prstGeom>
          <a:noFill/>
          <a:ln>
            <a:noFill/>
          </a:ln>
          <a:effectLst/>
        </p:spPr>
        <p:txBody>
          <a:bodyPr vert="horz" wrap="square" lIns="91440" tIns="45720" rIns="91440" bIns="45720" numCol="1" anchor="t"/>
          <a:lstStyle/>
          <a:p>
            <a:pPr marL="285750" indent="-285750">
              <a:buFont typeface="Arial" pitchFamily="2" charset="0"/>
              <a:buChar char="•"/>
              <a:defRPr lang="es-es"/>
            </a:pPr>
            <a:r>
              <a:rPr lang="es-es" sz="1300">
                <a:solidFill>
                  <a:srgbClr val="595959"/>
                </a:solidFill>
                <a:latin typeface="Montserrat" pitchFamily="3" charset="0"/>
                <a:ea typeface="Calibri" pitchFamily="2" charset="0"/>
                <a:cs typeface="Calibri" pitchFamily="2" charset="0"/>
              </a:rPr>
              <a:t>Programa un corte de pelo en tu salón de peluquería.</a:t>
            </a:r>
          </a:p>
          <a:p>
            <a:pPr marL="285750" indent="-285750">
              <a:buFont typeface="Arial" pitchFamily="2" charset="0"/>
              <a:buChar char="•"/>
              <a:defRPr lang="es-es"/>
            </a:pPr>
            <a:r>
              <a:rPr lang="es-es" sz="1300">
                <a:solidFill>
                  <a:srgbClr val="595959"/>
                </a:solidFill>
                <a:latin typeface="Montserrat" pitchFamily="3" charset="0"/>
                <a:ea typeface="Calibri" pitchFamily="2" charset="0"/>
                <a:cs typeface="Calibri" pitchFamily="2" charset="0"/>
              </a:rPr>
              <a:t>Reserva un masaje para tu escapada de fin de semana en el SPA.</a:t>
            </a:r>
          </a:p>
          <a:p>
            <a:pPr marL="285750" indent="-285750">
              <a:buFont typeface="Arial" pitchFamily="2" charset="0"/>
              <a:buChar char="•"/>
              <a:defRPr lang="es-es"/>
            </a:pPr>
            <a:r>
              <a:rPr lang="es-es" sz="1300">
                <a:solidFill>
                  <a:srgbClr val="595959"/>
                </a:solidFill>
                <a:latin typeface="Montserrat" pitchFamily="3" charset="0"/>
                <a:ea typeface="Calibri" pitchFamily="2" charset="0"/>
                <a:cs typeface="Calibri" pitchFamily="2" charset="0"/>
              </a:rPr>
              <a:t>Sea cual sea tu necesidad de programación o reserva de citas, te ayudará a obtener más reservas en tu calendario.</a:t>
            </a:r>
          </a:p>
          <a:p>
            <a:pPr>
              <a:defRPr lang="es-es"/>
            </a:pPr>
            <a:endParaRPr lang="es-es" sz="1300">
              <a:solidFill>
                <a:srgbClr val="595959"/>
              </a:solidFill>
              <a:latin typeface="Montserrat" pitchFamily="3" charset="0"/>
              <a:ea typeface="Calibri" pitchFamily="2" charset="0"/>
              <a:cs typeface="Calibri" pitchFamily="2" charset="0"/>
            </a:endParaRPr>
          </a:p>
          <a:p>
            <a:pPr>
              <a:defRPr lang="es-es"/>
            </a:pPr>
            <a:r>
              <a:rPr lang="es-es" sz="1300">
                <a:solidFill>
                  <a:srgbClr val="595959"/>
                </a:solidFill>
                <a:latin typeface="Montserrat" pitchFamily="3" charset="0"/>
                <a:ea typeface="Calibri" pitchFamily="2" charset="0"/>
                <a:cs typeface="Calibri" pitchFamily="2" charset="0"/>
              </a:rPr>
              <a:t>La función de reservas permite a los usuarios</a:t>
            </a:r>
            <a:r>
              <a:rPr lang="es-es" sz="1300" b="1">
                <a:solidFill>
                  <a:srgbClr val="595959"/>
                </a:solidFill>
                <a:latin typeface="Montserrat" pitchFamily="3" charset="0"/>
                <a:ea typeface="Calibri" pitchFamily="2" charset="0"/>
                <a:cs typeface="Calibri" pitchFamily="2" charset="0"/>
              </a:rPr>
              <a:t>programar citas con tu empresa </a:t>
            </a:r>
            <a:r>
              <a:rPr lang="es-es" sz="1300">
                <a:solidFill>
                  <a:srgbClr val="595959"/>
                </a:solidFill>
                <a:latin typeface="Montserrat" pitchFamily="3" charset="0"/>
                <a:ea typeface="Calibri" pitchFamily="2" charset="0"/>
                <a:cs typeface="Calibri" pitchFamily="2" charset="0"/>
              </a:rPr>
              <a:t>en cualquier momento y desde cualquier lugar o cancelar una cita directamente desde su teléfono. También te permite enviar recordatorios de citas, aumentar la satisfacción del cliente y reducir las reservas que no se presentan.</a:t>
            </a:r>
          </a:p>
          <a:p>
            <a:pPr>
              <a:defRPr lang="es-es"/>
            </a:pPr>
            <a:endParaRPr lang="es-es" sz="1300">
              <a:solidFill>
                <a:srgbClr val="595959"/>
              </a:solidFill>
              <a:latin typeface="Montserrat" pitchFamily="3" charset="0"/>
              <a:ea typeface="Calibri" pitchFamily="2" charset="0"/>
              <a:cs typeface="Calibri" pitchFamily="2" charset="0"/>
            </a:endParaRPr>
          </a:p>
          <a:p>
            <a:pPr>
              <a:defRPr lang="es-es"/>
            </a:pPr>
            <a:r>
              <a:rPr lang="es-es" sz="1300">
                <a:solidFill>
                  <a:srgbClr val="595959"/>
                </a:solidFill>
                <a:latin typeface="Montserrat" pitchFamily="3" charset="0"/>
                <a:ea typeface="Calibri" pitchFamily="2" charset="0"/>
                <a:cs typeface="Calibri" pitchFamily="2" charset="0"/>
              </a:rPr>
              <a:t>Es ideal para negocios como: </a:t>
            </a:r>
            <a:r>
              <a:rPr lang="es-es" sz="1300" b="1">
                <a:solidFill>
                  <a:srgbClr val="595959"/>
                </a:solidFill>
                <a:latin typeface="Montserrat" pitchFamily="3" charset="0"/>
                <a:ea typeface="Calibri" pitchFamily="2" charset="0"/>
                <a:cs typeface="Calibri" pitchFamily="2" charset="0"/>
              </a:rPr>
              <a:t>Salud y Belleza, Inmobiliarias, Centros Educativos, Comunidades</a:t>
            </a:r>
            <a:r>
              <a:rPr lang="es-es" sz="1300">
                <a:solidFill>
                  <a:srgbClr val="595959"/>
                </a:solidFill>
                <a:latin typeface="Montserrat" pitchFamily="3" charset="0"/>
                <a:ea typeface="Calibri" pitchFamily="2" charset="0"/>
                <a:cs typeface="Calibri" pitchFamily="2" charset="0"/>
              </a:rPr>
              <a:t>…</a:t>
            </a:r>
          </a:p>
          <a:p>
            <a:pPr>
              <a:defRPr lang="es-es"/>
            </a:pPr>
            <a:endParaRPr lang="es-es" sz="1300">
              <a:solidFill>
                <a:srgbClr val="595959"/>
              </a:solidFill>
              <a:latin typeface="Montserrat" pitchFamily="3" charset="0"/>
              <a:ea typeface="Calibri" pitchFamily="2" charset="0"/>
              <a:cs typeface="Calibri" pitchFamily="2" charset="0"/>
            </a:endParaRPr>
          </a:p>
          <a:p>
            <a:pPr>
              <a:defRPr lang="es-es"/>
            </a:pPr>
            <a:r>
              <a:rPr lang="es-es" sz="1300">
                <a:solidFill>
                  <a:srgbClr val="595959"/>
                </a:solidFill>
                <a:latin typeface="Montserrat" pitchFamily="3" charset="0"/>
                <a:ea typeface="Calibri" pitchFamily="2" charset="0"/>
                <a:cs typeface="Calibri" pitchFamily="2" charset="0"/>
              </a:rPr>
              <a:t>¿Cómo pueden ayudar a crecer tu negocio?</a:t>
            </a:r>
          </a:p>
          <a:p>
            <a:pPr marL="285750" indent="-285750">
              <a:buFont typeface="Arial" pitchFamily="2" charset="0"/>
              <a:buChar char="•"/>
              <a:defRPr lang="es-es"/>
            </a:pPr>
            <a:r>
              <a:rPr lang="es-es" sz="1300">
                <a:solidFill>
                  <a:srgbClr val="595959"/>
                </a:solidFill>
                <a:latin typeface="Montserrat" pitchFamily="3" charset="0"/>
                <a:ea typeface="Calibri" pitchFamily="2" charset="0"/>
                <a:cs typeface="Calibri" pitchFamily="2" charset="0"/>
              </a:rPr>
              <a:t>El 35% de los clientesbuscan programar citas fuera de su horario laboral.</a:t>
            </a:r>
          </a:p>
          <a:p>
            <a:pPr marL="285750" indent="-285750">
              <a:buFont typeface="Arial" pitchFamily="2" charset="0"/>
              <a:buChar char="•"/>
              <a:defRPr lang="es-es"/>
            </a:pPr>
            <a:r>
              <a:rPr lang="es-es" sz="1300" b="1">
                <a:solidFill>
                  <a:srgbClr val="595959"/>
                </a:solidFill>
                <a:latin typeface="Montserrat" pitchFamily="3" charset="0"/>
                <a:ea typeface="Calibri" pitchFamily="2" charset="0"/>
                <a:cs typeface="Calibri" pitchFamily="2" charset="0"/>
              </a:rPr>
              <a:t>La reserva online puede aumentar las citas desde un 5% a un 25%.</a:t>
            </a:r>
          </a:p>
          <a:p>
            <a:pPr marL="285750" indent="-285750">
              <a:buFont typeface="Arial" pitchFamily="2" charset="0"/>
              <a:buChar char="•"/>
              <a:defRPr lang="es-es"/>
            </a:pPr>
            <a:r>
              <a:rPr lang="es-es" sz="1300">
                <a:solidFill>
                  <a:srgbClr val="595959"/>
                </a:solidFill>
                <a:latin typeface="Montserrat" pitchFamily="3" charset="0"/>
                <a:ea typeface="Calibri" pitchFamily="2" charset="0"/>
                <a:cs typeface="Calibri" pitchFamily="2" charset="0"/>
              </a:rPr>
              <a:t>El 25% de los millenials sólo hacen reservas online</a:t>
            </a:r>
            <a:r>
              <a:rPr lang="es-es" sz="1300"/>
              <a:t>.</a:t>
            </a:r>
          </a:p>
        </p:txBody>
      </p:sp>
      <p:pic>
        <p:nvPicPr>
          <p:cNvPr id="10" name="Imagen 2"/>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q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Io0AADwDQAAqE8AAEEvAAAQAAAAJgAAAAgAAAD//////////w=="/>
              </a:ext>
            </a:extLst>
          </p:cNvPicPr>
          <p:nvPr/>
        </p:nvPicPr>
        <p:blipFill>
          <a:blip r:embed="rId4"/>
          <a:stretch>
            <a:fillRect/>
          </a:stretch>
        </p:blipFill>
        <p:spPr>
          <a:xfrm>
            <a:off x="8540750" y="2265680"/>
            <a:ext cx="4408170" cy="5415915"/>
          </a:xfrm>
          <a:prstGeom prst="rect">
            <a:avLst/>
          </a:prstGeom>
          <a:noFill/>
          <a:ln>
            <a:noFill/>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c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8aVlAOlUaQ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8aVlAOlUaQ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F1A565"/>
              </a:gs>
              <a:gs pos="100000">
                <a:srgbClr val="E95469"/>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2"/>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H+fzNupTV9Gkv30cg7yOKc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NX//5g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4AAACtUgAATxIAABAAAAAmAAAACAAAAP//////////"/>
              </a:ext>
            </a:extLst>
          </p:cNvSpPr>
          <p:nvPr/>
        </p:nvSpPr>
        <p:spPr>
          <a:xfrm>
            <a:off x="0" y="8890"/>
            <a:ext cx="13439775" cy="2967355"/>
          </a:xfrm>
          <a:prstGeom prst="rect">
            <a:avLst/>
          </a:prstGeom>
          <a:blipFill rotWithShape="1">
            <a:blip r:embed="rId3">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c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AAFgAAUAQAABAAAAAmAAAACAAAAP//////////"/>
              </a:ext>
            </a:extLst>
          </p:cNvSpPr>
          <p:nvPr/>
        </p:nvSpPr>
        <p:spPr>
          <a:xfrm>
            <a:off x="481330" y="393065"/>
            <a:ext cx="30949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CD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4">
            <a:extLst>
              <a:ext uri="{28A0092B-C50C-407E-A947-70E740481C1C}">
                <a14:useLocalDpi xmlns:a14="http://schemas.microsoft.com/office/drawing/2010/main" val="0"/>
              </a:ext>
            </a:extLst>
          </a:blip>
          <a:srcRect/>
          <a:stretch/>
        </p:blipFill>
        <p:spPr>
          <a:xfrm>
            <a:off x="11335791" y="367030"/>
            <a:ext cx="1428573" cy="395605"/>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m5uY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Funciones Premium</a:t>
            </a:r>
          </a:p>
        </p:txBody>
      </p:sp>
      <p:sp>
        <p:nvSpPr>
          <p:cNvPr id="8" name="Rectángulo: esquinas redondeadas 14"/>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P//mNU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mgMAAGoPAAB6NgAAFiwAABAAAAAmAAAACAAAAP//////////"/>
              </a:ext>
            </a:extLst>
          </p:cNvSpPr>
          <p:nvPr/>
        </p:nvSpPr>
        <p:spPr>
          <a:xfrm>
            <a:off x="585470" y="2505710"/>
            <a:ext cx="8270240" cy="466090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1"/>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c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AUAAOISAADwNAAAKisAABAAAAAmAAAACAAAAP//////////"/>
              </a:ext>
            </a:extLst>
          </p:cNvSpPr>
          <p:nvPr/>
        </p:nvSpPr>
        <p:spPr>
          <a:xfrm>
            <a:off x="835660" y="3069590"/>
            <a:ext cx="7769860" cy="3947160"/>
          </a:xfrm>
          <a:prstGeom prst="rect">
            <a:avLst/>
          </a:prstGeom>
          <a:noFill/>
          <a:ln>
            <a:noFill/>
          </a:ln>
          <a:effectLst/>
        </p:spPr>
        <p:txBody>
          <a:bodyPr vert="horz" wrap="square" lIns="91440" tIns="45720" rIns="91440" bIns="45720" numCol="1" anchor="t"/>
          <a:lstStyle/>
          <a:p>
            <a:pPr marL="171450" indent="-171450" algn="l">
              <a:buFont typeface="Arial" pitchFamily="2" charset="0"/>
              <a:buChar char="•"/>
              <a:defRPr lang="es-es"/>
            </a:pPr>
            <a:r>
              <a:rPr lang="es-es" sz="1100" b="1">
                <a:solidFill>
                  <a:srgbClr val="595959"/>
                </a:solidFill>
                <a:latin typeface="Montserrat" pitchFamily="3" charset="0"/>
                <a:ea typeface="Calibri" pitchFamily="2" charset="0"/>
                <a:cs typeface="Calibri" pitchFamily="2" charset="0"/>
              </a:rPr>
              <a:t>Multi Idioma: </a:t>
            </a:r>
            <a:r>
              <a:rPr lang="es-es" sz="1100">
                <a:solidFill>
                  <a:srgbClr val="595959"/>
                </a:solidFill>
                <a:latin typeface="Montserrat" pitchFamily="3" charset="0"/>
                <a:ea typeface="Calibri" pitchFamily="2" charset="0"/>
                <a:cs typeface="Calibri" pitchFamily="2" charset="0"/>
              </a:rPr>
              <a:t>es un Complemento Premium que te dará la posibilidad de utilizar una única aplicación en varios países o en lugares en los que se hablen diferentes idiomas. Ya no tendrás que crear varias aplicaciones para cada idioma, con esta función puedes elegir hasta cinco lenguas distintas e integrarlas en tu app (de entre los 42 idiomas disponibles). La función de multi-idioma te permitirá aumentar tu alcance, llegando a una audiencia mucho mayor. Gracias a esta innovadora tecnología el usuario no tendrá que elegir el idioma al comenzar, ya que se detectará automáticamente el ajuste de idioma del dispositivo y la app lo mostrará en el que corresponda.</a:t>
            </a:r>
          </a:p>
          <a:p>
            <a:pPr marL="171450" indent="-171450" algn="l">
              <a:buFont typeface="Arial" pitchFamily="2" charset="0"/>
              <a:buChar char="•"/>
              <a:defRPr lang="es-es"/>
            </a:pPr>
            <a:endParaRPr lang="es-es" sz="1100">
              <a:solidFill>
                <a:srgbClr val="595959"/>
              </a:solidFill>
              <a:latin typeface="Montserrat" pitchFamily="3" charset="0"/>
              <a:ea typeface="Calibri" pitchFamily="2" charset="0"/>
              <a:cs typeface="Calibri" pitchFamily="2" charset="0"/>
            </a:endParaRPr>
          </a:p>
          <a:p>
            <a:pPr marL="171450" indent="-171450" algn="l">
              <a:buFont typeface="Arial" pitchFamily="2" charset="0"/>
              <a:buChar char="•"/>
              <a:defRPr lang="es-es"/>
            </a:pPr>
            <a:r>
              <a:rPr lang="es-es" sz="1100" b="1">
                <a:solidFill>
                  <a:srgbClr val="595959"/>
                </a:solidFill>
                <a:latin typeface="Montserrat" pitchFamily="3" charset="0"/>
                <a:ea typeface="Calibri" pitchFamily="2" charset="0"/>
                <a:cs typeface="Calibri" pitchFamily="2" charset="0"/>
              </a:rPr>
              <a:t>Firma Electrónica</a:t>
            </a:r>
            <a:r>
              <a:rPr lang="es-es" sz="1100">
                <a:solidFill>
                  <a:srgbClr val="595959"/>
                </a:solidFill>
                <a:latin typeface="Montserrat" pitchFamily="3" charset="0"/>
                <a:ea typeface="Calibri" pitchFamily="2" charset="0"/>
                <a:cs typeface="Calibri" pitchFamily="2" charset="0"/>
              </a:rPr>
              <a:t>: olvídate de impresoras y escáneres para firmar documentos electrónicos. Esta función te permite firmar documentos con firmas electrónicas directamente desde el dispositivo móvil, ahorrando tiempo y dinero, con un coste añadido de tan solo 10 euros al mes por cada app, este complemento es perfecto para multitud de sectores como por ejemplo aplicaciones de instituciones educativas, donde los padres podrán firmar autorizaciones o notas de ausencia de sus hijos directamente desde su móvil.</a:t>
            </a:r>
          </a:p>
          <a:p>
            <a:pPr marL="171450" indent="-171450" algn="l">
              <a:buFont typeface="Arial" pitchFamily="2" charset="0"/>
              <a:buChar char="•"/>
              <a:defRPr lang="es-es"/>
            </a:pPr>
            <a:endParaRPr lang="es-es" sz="1100">
              <a:solidFill>
                <a:srgbClr val="595959"/>
              </a:solidFill>
              <a:latin typeface="Montserrat" pitchFamily="3" charset="0"/>
              <a:ea typeface="Calibri" pitchFamily="2" charset="0"/>
              <a:cs typeface="Calibri" pitchFamily="2" charset="0"/>
            </a:endParaRPr>
          </a:p>
          <a:p>
            <a:pPr marL="171450" indent="-171450" algn="l">
              <a:buFont typeface="Arial" pitchFamily="2" charset="0"/>
              <a:buChar char="•"/>
              <a:defRPr lang="es-es"/>
            </a:pPr>
            <a:r>
              <a:rPr lang="es-es" sz="1100" b="1">
                <a:solidFill>
                  <a:srgbClr val="595959"/>
                </a:solidFill>
                <a:latin typeface="Montserrat" pitchFamily="3" charset="0"/>
                <a:ea typeface="Calibri" pitchFamily="2" charset="0"/>
                <a:cs typeface="Calibri" pitchFamily="2" charset="0"/>
              </a:rPr>
              <a:t>Market Privado paraiOS: </a:t>
            </a:r>
            <a:r>
              <a:rPr lang="es-es" sz="1100">
                <a:solidFill>
                  <a:srgbClr val="595959"/>
                </a:solidFill>
                <a:latin typeface="Montserrat" pitchFamily="3" charset="0"/>
                <a:ea typeface="Calibri" pitchFamily="2" charset="0"/>
                <a:cs typeface="Calibri" pitchFamily="2" charset="0"/>
              </a:rPr>
              <a:t>saltarse el  proceso de revisión de Apple para que tus aplicaciones seanpublicadas es posible gracias alMarket Privado de Apple. Te damos la posibilidad de publicar tus aplicaciones iOS en el market privado de Apple sin tener que someterlas a las estrictas normas de Apple. Esto te permitirá ahorrar tiempo y dinero, así como publicar aplicaciones de prueba, privadas, de uso empresarial o de aquellos sectores que están prohibidos en el Market público de Apple (App Store).</a:t>
            </a:r>
          </a:p>
          <a:p>
            <a:pPr algn="l">
              <a:defRPr lang="es-es"/>
            </a:pPr>
            <a:endParaRPr lang="es-es" sz="1100">
              <a:solidFill>
                <a:srgbClr val="595959"/>
              </a:solidFill>
              <a:latin typeface="Montserrat" pitchFamily="3" charset="0"/>
              <a:ea typeface="Calibri" pitchFamily="2" charset="0"/>
              <a:cs typeface="Calibri" pitchFamily="2" charset="0"/>
            </a:endParaRPr>
          </a:p>
          <a:p>
            <a:pPr algn="l">
              <a:defRPr lang="es-es"/>
            </a:pPr>
            <a:r>
              <a:rPr lang="es-es" sz="1100">
                <a:solidFill>
                  <a:srgbClr val="595959"/>
                </a:solidFill>
                <a:latin typeface="Montserrat" pitchFamily="3" charset="0"/>
                <a:ea typeface="Calibri" pitchFamily="2" charset="0"/>
                <a:cs typeface="Calibri" pitchFamily="2" charset="0"/>
              </a:rPr>
              <a:t>Estas aplicaciones son ideales para que las empresas las utilicen internamente entre sus empleados o con clientes exclusivos, asegurándose de que solo ellos podrán acceder al contenido. Las aplicaciones publicadas en el Market Privado de Apple se distribuyen mediante un enlace de descarga que podrás compartir con los usuarios deseados.</a:t>
            </a:r>
          </a:p>
        </p:txBody>
      </p:sp>
      <p:pic>
        <p:nvPicPr>
          <p:cNvPr id="10" name="Imagen 3"/>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q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BQ6AABFEAAArVIAAIEuAAAQAAAAJgAAAAgAAAD//////////w=="/>
              </a:ext>
            </a:extLst>
          </p:cNvPicPr>
          <p:nvPr/>
        </p:nvPicPr>
        <p:blipFill>
          <a:blip r:embed="rId5"/>
          <a:stretch>
            <a:fillRect/>
          </a:stretch>
        </p:blipFill>
        <p:spPr>
          <a:xfrm>
            <a:off x="9441180" y="2644775"/>
            <a:ext cx="3998595" cy="4914900"/>
          </a:xfrm>
          <a:prstGeom prst="rect">
            <a:avLst/>
          </a:prstGeom>
          <a:noFill/>
          <a:ln>
            <a:noFill/>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8aVlAOlUaQ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8aVlAOlUaQ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F1A565"/>
              </a:gs>
              <a:gs pos="100000">
                <a:srgbClr val="E95469"/>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2"/>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H+fzNupTV9Gkv30cg7yOKc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AAFgAAUAQAABAAAAAmAAAACAAAAP//////////"/>
              </a:ext>
            </a:extLst>
          </p:cNvSpPr>
          <p:nvPr/>
        </p:nvSpPr>
        <p:spPr>
          <a:xfrm>
            <a:off x="481330" y="393065"/>
            <a:ext cx="30949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CG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5"/>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Funciones Premium</a:t>
            </a:r>
          </a:p>
        </p:txBody>
      </p:sp>
      <p:sp>
        <p:nvSpPr>
          <p:cNvPr id="8" name="Rectángulo: esquinas redondeadas 14"/>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AAAAAA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mgMAAGoPAAB6NgAAECYAABAAAAAmAAAACAAAAP//////////"/>
              </a:ext>
            </a:extLst>
          </p:cNvSpPr>
          <p:nvPr/>
        </p:nvSpPr>
        <p:spPr>
          <a:xfrm>
            <a:off x="585470" y="2505710"/>
            <a:ext cx="8270240" cy="368173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1"/>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AUAAFIUAADwNAAAUiMAABAAAAAmAAAACAAAAP//////////"/>
              </a:ext>
            </a:extLst>
          </p:cNvSpPr>
          <p:nvPr/>
        </p:nvSpPr>
        <p:spPr>
          <a:xfrm>
            <a:off x="835660" y="3303270"/>
            <a:ext cx="7769860" cy="2438400"/>
          </a:xfrm>
          <a:prstGeom prst="rect">
            <a:avLst/>
          </a:prstGeom>
          <a:noFill/>
          <a:ln>
            <a:noFill/>
          </a:ln>
          <a:effectLst/>
        </p:spPr>
        <p:txBody>
          <a:bodyPr vert="horz" wrap="square" lIns="91440" tIns="45720" rIns="91440" bIns="45720" numCol="1" anchor="t"/>
          <a:lstStyle/>
          <a:p>
            <a:pPr marL="285750" indent="-285750">
              <a:buFont typeface="Arial" pitchFamily="2" charset="0"/>
              <a:buChar char="•"/>
              <a:defRPr lang="es-es"/>
            </a:pPr>
            <a:r>
              <a:rPr lang="es-es" sz="1400" b="1">
                <a:solidFill>
                  <a:srgbClr val="595959"/>
                </a:solidFill>
                <a:latin typeface="Montserrat" pitchFamily="3" charset="0"/>
                <a:ea typeface="Calibri" pitchFamily="2" charset="0"/>
                <a:cs typeface="Calibri" pitchFamily="2" charset="0"/>
              </a:rPr>
              <a:t>Marketing de Reseñas: </a:t>
            </a:r>
            <a:r>
              <a:rPr lang="es-es" sz="1400">
                <a:solidFill>
                  <a:srgbClr val="595959"/>
                </a:solidFill>
                <a:latin typeface="Montserrat" pitchFamily="3" charset="0"/>
                <a:ea typeface="Calibri" pitchFamily="2" charset="0"/>
                <a:cs typeface="Calibri" pitchFamily="2" charset="0"/>
              </a:rPr>
              <a:t>genera reviews positivas en Google, Yelp, Facebook y TripAdvisor de forma 100% automatizada. Las campañas de Reviews solicitan al usuario una reseña en los momentos de mayor satisfacción (después de un pedido de comida en el caso de un restaurante, después de una compra en el caso de una tienda, después de la obtención de un sello de fidelización…)</a:t>
            </a:r>
          </a:p>
          <a:p>
            <a:pPr>
              <a:defRPr lang="es-es"/>
            </a:pPr>
            <a:endParaRPr lang="es-es" sz="1400">
              <a:solidFill>
                <a:srgbClr val="595959"/>
              </a:solidFill>
              <a:latin typeface="Montserrat" pitchFamily="3" charset="0"/>
              <a:ea typeface="Calibri" pitchFamily="2" charset="0"/>
              <a:cs typeface="Calibri" pitchFamily="2" charset="0"/>
            </a:endParaRPr>
          </a:p>
          <a:p>
            <a:pPr>
              <a:defRPr lang="es-es"/>
            </a:pPr>
            <a:r>
              <a:rPr lang="es-es" sz="1400">
                <a:solidFill>
                  <a:srgbClr val="595959"/>
                </a:solidFill>
                <a:latin typeface="Montserrat" pitchFamily="3" charset="0"/>
                <a:ea typeface="Calibri" pitchFamily="2" charset="0"/>
                <a:cs typeface="Calibri" pitchFamily="2" charset="0"/>
              </a:rPr>
              <a:t>Lo que hace el sistema es que de forma automática, si el usuario da una valoración positiva, le ofrezca publicar una reseña en Google, Yelp, Facebook o Tripadvisor mejorando el posicionamiento SEO del negocio, pero si la reseña es negativa, simplemente se filtra y se envía por email como feedback al dueño del negocio para que pueda contactar al cliente o solucionar el problema como crea conveniente.</a:t>
            </a:r>
          </a:p>
        </p:txBody>
      </p:sp>
      <p:pic>
        <p:nvPicPr>
          <p:cNvPr id="10" name="Imagen 2"/>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TAQ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Co2AAAlDgAArVIAAIEuAAAQAAAAJgAAAAgAAAD//////////w=="/>
              </a:ext>
            </a:extLst>
          </p:cNvPicPr>
          <p:nvPr/>
        </p:nvPicPr>
        <p:blipFill>
          <a:blip r:embed="rId4"/>
          <a:stretch>
            <a:fillRect/>
          </a:stretch>
        </p:blipFill>
        <p:spPr>
          <a:xfrm>
            <a:off x="8804910" y="2299335"/>
            <a:ext cx="4634865" cy="5260340"/>
          </a:xfrm>
          <a:prstGeom prst="rect">
            <a:avLst/>
          </a:prstGeom>
          <a:noFill/>
          <a:ln>
            <a:noFill/>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J0D9ABrG/w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J0D9ABrG/w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2740FD"/>
              </a:gs>
              <a:gs pos="100000">
                <a:srgbClr val="1AC6FF"/>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7"/>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INM0+a9BW5Ev/dxfbqHSYA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q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5"/>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c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Analíticas, Skipper y Funciones Extra</a:t>
            </a:r>
          </a:p>
        </p:txBody>
      </p:sp>
      <p:sp>
        <p:nvSpPr>
          <p:cNvPr id="8" name="Rectángulo: esquinas redondeadas 15"/>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AAAAAA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nRwAAOwOAAB9TwAAmCsAABAAAAAmAAAACAAAAP//////////"/>
              </a:ext>
            </a:extLst>
          </p:cNvSpPr>
          <p:nvPr/>
        </p:nvSpPr>
        <p:spPr>
          <a:xfrm>
            <a:off x="4651375" y="2425700"/>
            <a:ext cx="8270240" cy="466090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6"/>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wB4AAGgRAADTTQAAOCYAABAAAAAmAAAACAAAAP//////////"/>
              </a:ext>
            </a:extLst>
          </p:cNvSpPr>
          <p:nvPr/>
        </p:nvSpPr>
        <p:spPr>
          <a:xfrm>
            <a:off x="4998720" y="2829560"/>
            <a:ext cx="7652385" cy="3383280"/>
          </a:xfrm>
          <a:prstGeom prst="rect">
            <a:avLst/>
          </a:prstGeom>
          <a:noFill/>
          <a:ln>
            <a:noFill/>
          </a:ln>
          <a:effectLst/>
        </p:spPr>
        <p:txBody>
          <a:bodyPr vert="horz" wrap="square" lIns="91440" tIns="45720" rIns="91440" bIns="45720" numCol="1" anchor="t"/>
          <a:lstStyle/>
          <a:p>
            <a:pPr>
              <a:defRPr lang="es-es"/>
            </a:pPr>
            <a:r>
              <a:rPr lang="es-es" sz="1200" b="1" dirty="0">
                <a:solidFill>
                  <a:srgbClr val="595959"/>
                </a:solidFill>
                <a:latin typeface="Montserrat" pitchFamily="3" charset="0"/>
                <a:ea typeface="Calibri" pitchFamily="2" charset="0"/>
                <a:cs typeface="Calibri" pitchFamily="2" charset="0"/>
              </a:rPr>
              <a:t>Analíticas</a:t>
            </a:r>
          </a:p>
          <a:p>
            <a:pPr>
              <a:defRPr lang="es-es"/>
            </a:pPr>
            <a:endParaRPr lang="es-es" sz="1200" dirty="0">
              <a:solidFill>
                <a:srgbClr val="595959"/>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00" dirty="0">
                <a:solidFill>
                  <a:srgbClr val="595959"/>
                </a:solidFill>
                <a:latin typeface="Montserrat" pitchFamily="3" charset="0"/>
                <a:ea typeface="Calibri" pitchFamily="2" charset="0"/>
                <a:cs typeface="Calibri" pitchFamily="2" charset="0"/>
              </a:rPr>
              <a:t>Rastrea las </a:t>
            </a:r>
            <a:r>
              <a:rPr lang="es-es" sz="1200" b="1" dirty="0">
                <a:solidFill>
                  <a:srgbClr val="595959"/>
                </a:solidFill>
                <a:latin typeface="Montserrat" pitchFamily="3" charset="0"/>
                <a:ea typeface="Calibri" pitchFamily="2" charset="0"/>
                <a:cs typeface="Calibri" pitchFamily="2" charset="0"/>
              </a:rPr>
              <a:t>métricas de uso y participación, </a:t>
            </a:r>
            <a:r>
              <a:rPr lang="es-es" sz="1200" dirty="0">
                <a:solidFill>
                  <a:srgbClr val="595959"/>
                </a:solidFill>
                <a:latin typeface="Montserrat" pitchFamily="3" charset="0"/>
                <a:ea typeface="Calibri" pitchFamily="2" charset="0"/>
                <a:cs typeface="Calibri" pitchFamily="2" charset="0"/>
              </a:rPr>
              <a:t>así como las </a:t>
            </a:r>
            <a:r>
              <a:rPr lang="es-es" sz="1200" b="1" dirty="0">
                <a:solidFill>
                  <a:srgbClr val="595959"/>
                </a:solidFill>
                <a:latin typeface="Montserrat" pitchFamily="3" charset="0"/>
                <a:ea typeface="Calibri" pitchFamily="2" charset="0"/>
                <a:cs typeface="Calibri" pitchFamily="2" charset="0"/>
              </a:rPr>
              <a:t>descargas </a:t>
            </a:r>
            <a:r>
              <a:rPr lang="es-es" sz="1200" dirty="0">
                <a:solidFill>
                  <a:srgbClr val="595959"/>
                </a:solidFill>
                <a:latin typeface="Montserrat" pitchFamily="3" charset="0"/>
                <a:ea typeface="Calibri" pitchFamily="2" charset="0"/>
                <a:cs typeface="Calibri" pitchFamily="2" charset="0"/>
              </a:rPr>
              <a:t>por tipo de dispositivo, sesiones de aplicación y </a:t>
            </a:r>
            <a:r>
              <a:rPr lang="es-es" sz="1200" b="1" dirty="0">
                <a:solidFill>
                  <a:srgbClr val="595959"/>
                </a:solidFill>
                <a:latin typeface="Montserrat" pitchFamily="3" charset="0"/>
                <a:ea typeface="Calibri" pitchFamily="2" charset="0"/>
                <a:cs typeface="Calibri" pitchFamily="2" charset="0"/>
              </a:rPr>
              <a:t>tiempo promedio </a:t>
            </a:r>
            <a:r>
              <a:rPr lang="es-es" sz="1200" dirty="0">
                <a:solidFill>
                  <a:srgbClr val="595959"/>
                </a:solidFill>
                <a:latin typeface="Montserrat" pitchFamily="3" charset="0"/>
                <a:ea typeface="Calibri" pitchFamily="2" charset="0"/>
                <a:cs typeface="Calibri" pitchFamily="2" charset="0"/>
              </a:rPr>
              <a:t>en la aplicación.</a:t>
            </a:r>
          </a:p>
          <a:p>
            <a:pPr marL="285750" indent="-285750">
              <a:buFont typeface="Arial" pitchFamily="2" charset="0"/>
              <a:buChar char="•"/>
              <a:defRPr lang="es-es"/>
            </a:pPr>
            <a:r>
              <a:rPr lang="es-es" sz="1200" dirty="0">
                <a:solidFill>
                  <a:srgbClr val="595959"/>
                </a:solidFill>
                <a:latin typeface="Montserrat" pitchFamily="3" charset="0"/>
                <a:ea typeface="Calibri" pitchFamily="2" charset="0"/>
                <a:cs typeface="Calibri" pitchFamily="2" charset="0"/>
              </a:rPr>
              <a:t>Recopila importante i</a:t>
            </a:r>
            <a:r>
              <a:rPr lang="es-es" sz="1200" b="1" dirty="0">
                <a:solidFill>
                  <a:srgbClr val="595959"/>
                </a:solidFill>
                <a:latin typeface="Montserrat" pitchFamily="3" charset="0"/>
                <a:ea typeface="Calibri" pitchFamily="2" charset="0"/>
                <a:cs typeface="Calibri" pitchFamily="2" charset="0"/>
              </a:rPr>
              <a:t>nformación demográfica </a:t>
            </a:r>
            <a:r>
              <a:rPr lang="es-es" sz="1200" dirty="0">
                <a:solidFill>
                  <a:srgbClr val="595959"/>
                </a:solidFill>
                <a:latin typeface="Montserrat" pitchFamily="3" charset="0"/>
                <a:ea typeface="Calibri" pitchFamily="2" charset="0"/>
                <a:cs typeface="Calibri" pitchFamily="2" charset="0"/>
              </a:rPr>
              <a:t>del usuario, ofreciéndote más información que nunca sobre la base de tus clientes.</a:t>
            </a:r>
          </a:p>
          <a:p>
            <a:pPr marL="285750" indent="-285750">
              <a:buFont typeface="Arial" pitchFamily="2" charset="0"/>
              <a:buChar char="•"/>
              <a:defRPr lang="es-es"/>
            </a:pPr>
            <a:r>
              <a:rPr lang="es-es" sz="1200" b="1" dirty="0">
                <a:solidFill>
                  <a:srgbClr val="595959"/>
                </a:solidFill>
                <a:latin typeface="Montserrat" pitchFamily="3" charset="0"/>
                <a:ea typeface="Calibri" pitchFamily="2" charset="0"/>
                <a:cs typeface="Calibri" pitchFamily="2" charset="0"/>
              </a:rPr>
              <a:t>Monitoriza el uso que se hace de las funciones </a:t>
            </a:r>
            <a:r>
              <a:rPr lang="es-es" sz="1200" dirty="0">
                <a:solidFill>
                  <a:srgbClr val="595959"/>
                </a:solidFill>
                <a:latin typeface="Montserrat" pitchFamily="3" charset="0"/>
                <a:ea typeface="Calibri" pitchFamily="2" charset="0"/>
                <a:cs typeface="Calibri" pitchFamily="2" charset="0"/>
              </a:rPr>
              <a:t>para que puedas hacer futuras revisiones de la aplicación.</a:t>
            </a:r>
          </a:p>
          <a:p>
            <a:pPr>
              <a:defRPr lang="es-es"/>
            </a:pPr>
            <a:endParaRPr lang="es-es" sz="1200" dirty="0">
              <a:solidFill>
                <a:srgbClr val="595959"/>
              </a:solidFill>
              <a:latin typeface="Montserrat" pitchFamily="3" charset="0"/>
              <a:ea typeface="Calibri" pitchFamily="2" charset="0"/>
              <a:cs typeface="Calibri" pitchFamily="2" charset="0"/>
            </a:endParaRPr>
          </a:p>
          <a:p>
            <a:pPr>
              <a:defRPr lang="es-es"/>
            </a:pPr>
            <a:r>
              <a:rPr lang="es-es" sz="1200" b="1" dirty="0" err="1">
                <a:solidFill>
                  <a:srgbClr val="595959"/>
                </a:solidFill>
                <a:latin typeface="Montserrat" pitchFamily="3" charset="0"/>
                <a:ea typeface="Calibri" pitchFamily="2" charset="0"/>
                <a:cs typeface="Calibri" pitchFamily="2" charset="0"/>
              </a:rPr>
              <a:t>Skipper</a:t>
            </a:r>
            <a:endParaRPr lang="es-es" sz="1200" b="1" dirty="0">
              <a:solidFill>
                <a:srgbClr val="595959"/>
              </a:solidFill>
              <a:latin typeface="Montserrat" pitchFamily="3" charset="0"/>
              <a:ea typeface="Calibri" pitchFamily="2" charset="0"/>
              <a:cs typeface="Calibri" pitchFamily="2" charset="0"/>
            </a:endParaRPr>
          </a:p>
          <a:p>
            <a:pPr>
              <a:defRPr lang="es-es"/>
            </a:pPr>
            <a:endParaRPr lang="es-es" sz="1200" dirty="0">
              <a:solidFill>
                <a:srgbClr val="595959"/>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00" dirty="0">
                <a:solidFill>
                  <a:srgbClr val="595959"/>
                </a:solidFill>
                <a:latin typeface="Montserrat" pitchFamily="3" charset="0"/>
                <a:ea typeface="Calibri" pitchFamily="2" charset="0"/>
                <a:cs typeface="Calibri" pitchFamily="2" charset="0"/>
              </a:rPr>
              <a:t>Conecta y administra, </a:t>
            </a:r>
            <a:r>
              <a:rPr lang="es-es" sz="1200" b="1" dirty="0">
                <a:solidFill>
                  <a:srgbClr val="595959"/>
                </a:solidFill>
                <a:latin typeface="Montserrat" pitchFamily="3" charset="0"/>
                <a:ea typeface="Calibri" pitchFamily="2" charset="0"/>
                <a:cs typeface="Calibri" pitchFamily="2" charset="0"/>
              </a:rPr>
              <a:t>ponte en contacto con tus clientes</a:t>
            </a:r>
          </a:p>
          <a:p>
            <a:pPr marL="285750" indent="-285750">
              <a:buFont typeface="Arial" pitchFamily="2" charset="0"/>
              <a:buChar char="•"/>
              <a:defRPr lang="es-es"/>
            </a:pPr>
            <a:r>
              <a:rPr lang="es-es" sz="1200" dirty="0">
                <a:solidFill>
                  <a:srgbClr val="595959"/>
                </a:solidFill>
                <a:latin typeface="Montserrat" pitchFamily="3" charset="0"/>
                <a:ea typeface="Calibri" pitchFamily="2" charset="0"/>
                <a:cs typeface="Calibri" pitchFamily="2" charset="0"/>
              </a:rPr>
              <a:t>Comprueba todos los </a:t>
            </a:r>
            <a:r>
              <a:rPr lang="es-es" sz="1200" b="1" dirty="0">
                <a:solidFill>
                  <a:srgbClr val="595959"/>
                </a:solidFill>
                <a:latin typeface="Montserrat" pitchFamily="3" charset="0"/>
                <a:ea typeface="Calibri" pitchFamily="2" charset="0"/>
                <a:cs typeface="Calibri" pitchFamily="2" charset="0"/>
              </a:rPr>
              <a:t>pedidos </a:t>
            </a:r>
            <a:r>
              <a:rPr lang="es-es" sz="1200" dirty="0">
                <a:solidFill>
                  <a:srgbClr val="595959"/>
                </a:solidFill>
                <a:latin typeface="Montserrat" pitchFamily="3" charset="0"/>
                <a:ea typeface="Calibri" pitchFamily="2" charset="0"/>
                <a:cs typeface="Calibri" pitchFamily="2" charset="0"/>
              </a:rPr>
              <a:t>que se hacen en tu negocio en cualquier lugar.</a:t>
            </a:r>
          </a:p>
          <a:p>
            <a:pPr marL="285750" indent="-285750">
              <a:buFont typeface="Arial" pitchFamily="2" charset="0"/>
              <a:buChar char="•"/>
              <a:defRPr lang="es-es"/>
            </a:pPr>
            <a:r>
              <a:rPr lang="es-es" sz="1200" dirty="0">
                <a:solidFill>
                  <a:srgbClr val="595959"/>
                </a:solidFill>
                <a:latin typeface="Montserrat" pitchFamily="3" charset="0"/>
                <a:ea typeface="Calibri" pitchFamily="2" charset="0"/>
                <a:cs typeface="Calibri" pitchFamily="2" charset="0"/>
              </a:rPr>
              <a:t>Revisa cuántos usuarios utilizan tu aplicación y cómo interactúan.</a:t>
            </a:r>
          </a:p>
          <a:p>
            <a:pPr marL="285750" indent="-285750">
              <a:buFont typeface="Arial" pitchFamily="2" charset="0"/>
              <a:buChar char="•"/>
              <a:defRPr lang="es-es"/>
            </a:pPr>
            <a:r>
              <a:rPr lang="es-es" sz="1200" dirty="0" err="1">
                <a:solidFill>
                  <a:srgbClr val="595959"/>
                </a:solidFill>
                <a:latin typeface="Montserrat" pitchFamily="3" charset="0"/>
                <a:ea typeface="Calibri" pitchFamily="2" charset="0"/>
                <a:cs typeface="Calibri" pitchFamily="2" charset="0"/>
              </a:rPr>
              <a:t>Envia</a:t>
            </a:r>
            <a:r>
              <a:rPr lang="es-es" sz="1200" dirty="0">
                <a:solidFill>
                  <a:srgbClr val="595959"/>
                </a:solidFill>
                <a:latin typeface="Montserrat" pitchFamily="3" charset="0"/>
                <a:ea typeface="Calibri" pitchFamily="2" charset="0"/>
                <a:cs typeface="Calibri" pitchFamily="2" charset="0"/>
              </a:rPr>
              <a:t> </a:t>
            </a:r>
            <a:r>
              <a:rPr lang="es-es" sz="1200" b="1" dirty="0">
                <a:solidFill>
                  <a:srgbClr val="595959"/>
                </a:solidFill>
                <a:latin typeface="Montserrat" pitchFamily="3" charset="0"/>
                <a:ea typeface="Calibri" pitchFamily="2" charset="0"/>
                <a:cs typeface="Calibri" pitchFamily="2" charset="0"/>
              </a:rPr>
              <a:t>Notificaciones </a:t>
            </a:r>
            <a:r>
              <a:rPr lang="es-es" sz="1200" b="1" dirty="0" err="1">
                <a:solidFill>
                  <a:srgbClr val="595959"/>
                </a:solidFill>
                <a:latin typeface="Montserrat" pitchFamily="3" charset="0"/>
                <a:ea typeface="Calibri" pitchFamily="2" charset="0"/>
                <a:cs typeface="Calibri" pitchFamily="2" charset="0"/>
              </a:rPr>
              <a:t>Push</a:t>
            </a:r>
            <a:r>
              <a:rPr lang="es-es" sz="1200" b="1" dirty="0">
                <a:solidFill>
                  <a:srgbClr val="595959"/>
                </a:solidFill>
                <a:latin typeface="Montserrat" pitchFamily="3" charset="0"/>
                <a:ea typeface="Calibri" pitchFamily="2" charset="0"/>
                <a:cs typeface="Calibri" pitchFamily="2" charset="0"/>
              </a:rPr>
              <a:t> </a:t>
            </a:r>
            <a:r>
              <a:rPr lang="es-es" sz="1200" dirty="0">
                <a:solidFill>
                  <a:srgbClr val="595959"/>
                </a:solidFill>
                <a:latin typeface="Montserrat" pitchFamily="3" charset="0"/>
                <a:ea typeface="Calibri" pitchFamily="2" charset="0"/>
                <a:cs typeface="Calibri" pitchFamily="2" charset="0"/>
              </a:rPr>
              <a:t>avanzadas desde la palma de tu mano.</a:t>
            </a:r>
          </a:p>
          <a:p>
            <a:pPr marL="285750" indent="-285750">
              <a:buFont typeface="Arial" pitchFamily="2" charset="0"/>
              <a:buChar char="•"/>
              <a:defRPr lang="es-es"/>
            </a:pPr>
            <a:r>
              <a:rPr lang="es-es" sz="1200" dirty="0">
                <a:solidFill>
                  <a:srgbClr val="595959"/>
                </a:solidFill>
                <a:latin typeface="Montserrat" pitchFamily="3" charset="0"/>
                <a:ea typeface="Calibri" pitchFamily="2" charset="0"/>
                <a:cs typeface="Calibri" pitchFamily="2" charset="0"/>
              </a:rPr>
              <a:t>Explora cómo los usuarios </a:t>
            </a:r>
            <a:r>
              <a:rPr lang="es-es" sz="1200" b="1" dirty="0">
                <a:solidFill>
                  <a:srgbClr val="595959"/>
                </a:solidFill>
                <a:latin typeface="Montserrat" pitchFamily="3" charset="0"/>
                <a:ea typeface="Calibri" pitchFamily="2" charset="0"/>
                <a:cs typeface="Calibri" pitchFamily="2" charset="0"/>
              </a:rPr>
              <a:t>canjean cupones </a:t>
            </a:r>
            <a:r>
              <a:rPr lang="es-es" sz="1200" dirty="0">
                <a:solidFill>
                  <a:srgbClr val="595959"/>
                </a:solidFill>
                <a:latin typeface="Montserrat" pitchFamily="3" charset="0"/>
                <a:ea typeface="Calibri" pitchFamily="2" charset="0"/>
                <a:cs typeface="Calibri" pitchFamily="2" charset="0"/>
              </a:rPr>
              <a:t>desde la app de tu negocio.</a:t>
            </a:r>
          </a:p>
          <a:p>
            <a:pPr marL="285750" indent="-285750">
              <a:buFont typeface="Arial" pitchFamily="2" charset="0"/>
              <a:buChar char="•"/>
              <a:defRPr lang="es-es"/>
            </a:pPr>
            <a:r>
              <a:rPr lang="es-es" sz="1200" dirty="0">
                <a:solidFill>
                  <a:srgbClr val="595959"/>
                </a:solidFill>
                <a:latin typeface="Montserrat" pitchFamily="3" charset="0"/>
                <a:ea typeface="Calibri" pitchFamily="2" charset="0"/>
                <a:cs typeface="Calibri" pitchFamily="2" charset="0"/>
              </a:rPr>
              <a:t>Sirve, modifica o anula las reservas programadas ¡y mucho más!</a:t>
            </a:r>
          </a:p>
          <a:p>
            <a:pPr marL="285750" indent="-285750">
              <a:buFont typeface="Arial" pitchFamily="2" charset="0"/>
              <a:buChar char="•"/>
              <a:defRPr lang="es-es"/>
            </a:pPr>
            <a:r>
              <a:rPr lang="es-es" sz="1200" dirty="0">
                <a:solidFill>
                  <a:srgbClr val="595959"/>
                </a:solidFill>
                <a:latin typeface="Montserrat" pitchFamily="3" charset="0"/>
                <a:ea typeface="Calibri" pitchFamily="2" charset="0"/>
                <a:cs typeface="Calibri" pitchFamily="2" charset="0"/>
              </a:rPr>
              <a:t>Descarga </a:t>
            </a:r>
            <a:r>
              <a:rPr lang="es-es" sz="1200" dirty="0" err="1">
                <a:solidFill>
                  <a:srgbClr val="595959"/>
                </a:solidFill>
                <a:latin typeface="Montserrat" pitchFamily="3" charset="0"/>
                <a:ea typeface="Calibri" pitchFamily="2" charset="0"/>
                <a:cs typeface="Calibri" pitchFamily="2" charset="0"/>
              </a:rPr>
              <a:t>Skipper</a:t>
            </a:r>
            <a:r>
              <a:rPr lang="es-es" sz="1200" dirty="0">
                <a:solidFill>
                  <a:srgbClr val="595959"/>
                </a:solidFill>
                <a:latin typeface="Montserrat" pitchFamily="3" charset="0"/>
                <a:ea typeface="Calibri" pitchFamily="2" charset="0"/>
                <a:cs typeface="Calibri" pitchFamily="2" charset="0"/>
              </a:rPr>
              <a:t> aquí: </a:t>
            </a:r>
            <a:r>
              <a:rPr lang="es-es" sz="1200" dirty="0">
                <a:solidFill>
                  <a:srgbClr val="595959"/>
                </a:solidFill>
                <a:latin typeface="Montserrat" pitchFamily="3" charset="0"/>
                <a:ea typeface="Calibri" pitchFamily="2" charset="0"/>
                <a:cs typeface="Calibri" pitchFamily="2" charset="0"/>
                <a:hlinkClick r:id="rId4"/>
              </a:rPr>
              <a:t>http://www.skipperapp.io/</a:t>
            </a:r>
          </a:p>
        </p:txBody>
      </p:sp>
      <p:pic>
        <p:nvPicPr>
          <p:cNvPr id="10" name="Imagen 2"/>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CG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Hv9///sDgAAfhoAAEwsAAAQAAAAJgAAAAgAAAD//////////w=="/>
              </a:ext>
            </a:extLst>
          </p:cNvPicPr>
          <p:nvPr/>
        </p:nvPicPr>
        <p:blipFill>
          <a:blip r:embed="rId5"/>
          <a:stretch>
            <a:fillRect/>
          </a:stretch>
        </p:blipFill>
        <p:spPr>
          <a:xfrm>
            <a:off x="-409575" y="2425700"/>
            <a:ext cx="4716145" cy="4775200"/>
          </a:xfrm>
          <a:prstGeom prst="rect">
            <a:avLst/>
          </a:prstGeom>
          <a:noFill/>
          <a:ln>
            <a:noFill/>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J0D9ABrG/w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cAaAA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J0D9ABrG/w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2740FD"/>
              </a:gs>
              <a:gs pos="100000">
                <a:srgbClr val="1AC6FF"/>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4"/>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INM0+a9BW5Ev/dxfbqHSYA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Nr///+tUgAAGhIAABAAAAAmAAAACAAAAP//////////"/>
              </a:ext>
            </a:extLst>
          </p:cNvSpPr>
          <p:nvPr/>
        </p:nvSpPr>
        <p:spPr>
          <a:xfrm>
            <a:off x="0" y="-24130"/>
            <a:ext cx="13439775" cy="2966720"/>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Rectángulo: esquinas redondeadas 15"/>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AAAAAA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nRwAAOwOAAB9TwAAACgAABAAAAAmAAAACAAAAP//////////"/>
              </a:ext>
            </a:extLst>
          </p:cNvSpPr>
          <p:nvPr/>
        </p:nvSpPr>
        <p:spPr>
          <a:xfrm>
            <a:off x="4651375" y="2425700"/>
            <a:ext cx="8270240" cy="407670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6" name="CuadroTexto 18"/>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wB4AACoSAADTTQAAuiQAABAAAAAmAAAACAAAAP//////////"/>
              </a:ext>
            </a:extLst>
          </p:cNvSpPr>
          <p:nvPr/>
        </p:nvSpPr>
        <p:spPr>
          <a:xfrm>
            <a:off x="4998720" y="2952750"/>
            <a:ext cx="7652385" cy="3017520"/>
          </a:xfrm>
          <a:prstGeom prst="rect">
            <a:avLst/>
          </a:prstGeom>
          <a:noFill/>
          <a:ln>
            <a:noFill/>
          </a:ln>
          <a:effectLst/>
        </p:spPr>
        <p:txBody>
          <a:bodyPr vert="horz" wrap="square" lIns="91440" tIns="45720" rIns="91440" bIns="45720" numCol="1" anchor="t"/>
          <a:lstStyle/>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Sitio Web: </a:t>
            </a:r>
            <a:r>
              <a:rPr lang="es-es" sz="1200">
                <a:solidFill>
                  <a:srgbClr val="595959"/>
                </a:solidFill>
                <a:latin typeface="Montserrat" pitchFamily="3" charset="0"/>
                <a:ea typeface="Calibri" pitchFamily="2" charset="0"/>
                <a:cs typeface="Calibri" pitchFamily="2" charset="0"/>
              </a:rPr>
              <a:t>La función de Sitio Web te permite </a:t>
            </a:r>
            <a:r>
              <a:rPr lang="es-es" sz="1200" b="1">
                <a:solidFill>
                  <a:srgbClr val="595959"/>
                </a:solidFill>
                <a:latin typeface="Montserrat" pitchFamily="3" charset="0"/>
                <a:ea typeface="Calibri" pitchFamily="2" charset="0"/>
                <a:cs typeface="Calibri" pitchFamily="2" charset="0"/>
              </a:rPr>
              <a:t>integrar de manera muy sencilla una página web dentro de tu app</a:t>
            </a:r>
            <a:r>
              <a:rPr lang="es-es" sz="1200">
                <a:solidFill>
                  <a:srgbClr val="595959"/>
                </a:solidFill>
                <a:latin typeface="Montserrat" pitchFamily="3" charset="0"/>
                <a:ea typeface="Calibri" pitchFamily="2" charset="0"/>
                <a:cs typeface="Calibri" pitchFamily="2" charset="0"/>
              </a:rPr>
              <a:t>. Esta función es especialmente </a:t>
            </a:r>
            <a:r>
              <a:rPr lang="pt-br" sz="1200">
                <a:solidFill>
                  <a:srgbClr val="595959"/>
                </a:solidFill>
                <a:latin typeface="Montserrat" pitchFamily="3" charset="0"/>
                <a:ea typeface="Calibri" pitchFamily="2" charset="0"/>
                <a:cs typeface="Calibri" pitchFamily="2" charset="0"/>
              </a:rPr>
              <a:t>útil para promover redes sociales o páginas, siempre que sean responsivas, seguras y</a:t>
            </a:r>
            <a:r>
              <a:rPr lang="es-es" sz="1200">
                <a:solidFill>
                  <a:srgbClr val="595959"/>
                </a:solidFill>
                <a:latin typeface="Montserrat" pitchFamily="3" charset="0"/>
                <a:ea typeface="Calibri" pitchFamily="2" charset="0"/>
                <a:cs typeface="Calibri" pitchFamily="2" charset="0"/>
              </a:rPr>
              <a:t>que no contengan Flash. Para habilitar esta función lo único que necesitas es incluir la URL. Por ejemplo si un cliente tuyo tiene una </a:t>
            </a:r>
            <a:r>
              <a:rPr lang="es-es" sz="1200" b="1">
                <a:solidFill>
                  <a:srgbClr val="595959"/>
                </a:solidFill>
                <a:latin typeface="Montserrat" pitchFamily="3" charset="0"/>
                <a:ea typeface="Calibri" pitchFamily="2" charset="0"/>
                <a:cs typeface="Calibri" pitchFamily="2" charset="0"/>
              </a:rPr>
              <a:t>necesidad específica que no esté contemplada dentro de nuestro Constructor de Apps</a:t>
            </a:r>
            <a:r>
              <a:rPr lang="es-es" sz="1200">
                <a:solidFill>
                  <a:srgbClr val="595959"/>
                </a:solidFill>
                <a:latin typeface="Montserrat" pitchFamily="3" charset="0"/>
                <a:ea typeface="Calibri" pitchFamily="2" charset="0"/>
                <a:cs typeface="Calibri" pitchFamily="2" charset="0"/>
              </a:rPr>
              <a:t>, puedes hacer un desarrollo web e incluirlo dentro de la App como función.</a:t>
            </a:r>
          </a:p>
          <a:p>
            <a:pPr marL="171450" indent="-171450">
              <a:buFont typeface="Arial" pitchFamily="2" charset="0"/>
              <a:buChar char="•"/>
              <a:defRPr lang="es-es"/>
            </a:pPr>
            <a:endParaRPr lang="es-es" sz="1200">
              <a:solidFill>
                <a:srgbClr val="595959"/>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Localizador de coche: </a:t>
            </a:r>
            <a:r>
              <a:rPr lang="es-es" sz="1200">
                <a:solidFill>
                  <a:srgbClr val="595959"/>
                </a:solidFill>
                <a:latin typeface="Montserrat" pitchFamily="3" charset="0"/>
                <a:ea typeface="Calibri" pitchFamily="2" charset="0"/>
                <a:cs typeface="Calibri" pitchFamily="2" charset="0"/>
              </a:rPr>
              <a:t>permite a los usuarios marcar con pins</a:t>
            </a:r>
            <a:r>
              <a:rPr lang="es-es" sz="1200" b="1">
                <a:solidFill>
                  <a:srgbClr val="595959"/>
                </a:solidFill>
                <a:latin typeface="Montserrat" pitchFamily="3" charset="0"/>
                <a:ea typeface="Calibri" pitchFamily="2" charset="0"/>
                <a:cs typeface="Calibri" pitchFamily="2" charset="0"/>
              </a:rPr>
              <a:t>donde han aparcado </a:t>
            </a:r>
            <a:r>
              <a:rPr lang="es-es" sz="1200">
                <a:solidFill>
                  <a:srgbClr val="595959"/>
                </a:solidFill>
                <a:latin typeface="Montserrat" pitchFamily="3" charset="0"/>
                <a:ea typeface="Calibri" pitchFamily="2" charset="0"/>
                <a:cs typeface="Calibri" pitchFamily="2" charset="0"/>
              </a:rPr>
              <a:t>para no volver a olvidarse. También pueden establecer temporizadores, como recordatorio de cuando hayan pagado por el parking, hacerle una foto o compartir la ubicación por email.</a:t>
            </a:r>
          </a:p>
          <a:p>
            <a:pPr marL="171450" indent="-171450">
              <a:buFont typeface="Arial" pitchFamily="2" charset="0"/>
              <a:buChar char="•"/>
              <a:defRPr lang="es-es"/>
            </a:pPr>
            <a:endParaRPr lang="es-es" sz="1200">
              <a:solidFill>
                <a:srgbClr val="595959"/>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Campos de Golf: </a:t>
            </a:r>
            <a:r>
              <a:rPr lang="es-es" sz="1200">
                <a:solidFill>
                  <a:srgbClr val="595959"/>
                </a:solidFill>
                <a:latin typeface="Montserrat" pitchFamily="3" charset="0"/>
                <a:ea typeface="Calibri" pitchFamily="2" charset="0"/>
                <a:cs typeface="Calibri" pitchFamily="2" charset="0"/>
              </a:rPr>
              <a:t>los usuarios podrán ir marcando sus resultados en directamente en la app.</a:t>
            </a:r>
          </a:p>
          <a:p>
            <a:pPr marL="171450" indent="-171450">
              <a:buFont typeface="Arial" pitchFamily="2" charset="0"/>
              <a:buChar char="•"/>
              <a:defRPr lang="es-es"/>
            </a:pPr>
            <a:endParaRPr lang="es-es" sz="1200">
              <a:solidFill>
                <a:srgbClr val="595959"/>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Calculadora de Hipoteca: </a:t>
            </a:r>
            <a:r>
              <a:rPr lang="es-es" sz="1200">
                <a:solidFill>
                  <a:srgbClr val="595959"/>
                </a:solidFill>
                <a:latin typeface="Montserrat" pitchFamily="3" charset="0"/>
                <a:ea typeface="Calibri" pitchFamily="2" charset="0"/>
                <a:cs typeface="Calibri" pitchFamily="2" charset="0"/>
              </a:rPr>
              <a:t>te permitirá </a:t>
            </a:r>
            <a:r>
              <a:rPr lang="es-es" sz="1200" b="1">
                <a:solidFill>
                  <a:srgbClr val="595959"/>
                </a:solidFill>
                <a:latin typeface="Montserrat" pitchFamily="3" charset="0"/>
                <a:ea typeface="Calibri" pitchFamily="2" charset="0"/>
                <a:cs typeface="Calibri" pitchFamily="2" charset="0"/>
              </a:rPr>
              <a:t>calcular la cantidad mensual de hipoteca </a:t>
            </a:r>
            <a:r>
              <a:rPr lang="es-es" sz="1200">
                <a:solidFill>
                  <a:srgbClr val="595959"/>
                </a:solidFill>
                <a:latin typeface="Montserrat" pitchFamily="3" charset="0"/>
                <a:ea typeface="Calibri" pitchFamily="2" charset="0"/>
                <a:cs typeface="Calibri" pitchFamily="2" charset="0"/>
              </a:rPr>
              <a:t>a pagar utilizando variables tales como cantidad del préstamo, plazo del préstamo y tasa de interés. ¡Es una función muy interesante para aplicaciones de inmobiliaria y de banca!</a:t>
            </a:r>
          </a:p>
        </p:txBody>
      </p:sp>
      <p:sp>
        <p:nvSpPr>
          <p:cNvPr id="7"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c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8"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q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5"/>
          </a:xfrm>
          <a:prstGeom prst="rect">
            <a:avLst/>
          </a:prstGeom>
          <a:noFill/>
          <a:ln>
            <a:noFill/>
          </a:ln>
          <a:effectLst/>
        </p:spPr>
      </p:pic>
      <p:sp>
        <p:nvSpPr>
          <p:cNvPr id="9"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Funciones Extra</a:t>
            </a:r>
          </a:p>
        </p:txBody>
      </p:sp>
      <p:pic>
        <p:nvPicPr>
          <p:cNvPr id="10" name="Imagen 19"/>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WPgnk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BEIAADsDgAAXxUAAJApAAAQAAAAJgAAAAgAAAD//////////w=="/>
              </a:ext>
            </a:extLst>
          </p:cNvPicPr>
          <p:nvPr/>
        </p:nvPicPr>
        <p:blipFill>
          <a:blip r:embed="rId4"/>
          <a:stretch>
            <a:fillRect/>
          </a:stretch>
        </p:blipFill>
        <p:spPr>
          <a:xfrm>
            <a:off x="1311275" y="2425700"/>
            <a:ext cx="2162810" cy="4330700"/>
          </a:xfrm>
          <a:prstGeom prst="rect">
            <a:avLst/>
          </a:prstGeom>
          <a:noFill/>
          <a:ln>
            <a:noFill/>
          </a:ln>
          <a:effectLst/>
        </p:spPr>
      </p:pic>
      <p:pic>
        <p:nvPicPr>
          <p:cNvPr id="11" name="Gráfico 20"/>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UQAAACoAAAAqAAAAZAAAAGQAAAAAAAAAy8vLAFEAAAAqAAAAKgAAAGQAAABkAAAAAAAAAAcAAAA4AAAAAAAAAAAAAAAAAAAA////AAAAAAAAAAAAAAAAAAAAAAAAAAAAAAAAAAAAAABkAAAAZAAAAAAAAAAjAAAABAAAAGQAAAAXAAAAFAAAAAAAAAAAAAAA/38AAP9/AAAAAAAACQAAAAQAAAB4HXC1DAAAABAAAAAAAAAAAAAAAAAAAAAAAAAAHgAAAGgAAAAAAAAAAAAAAAAAAAAAAAAAAAAAABAnAAAQJwAAAAAAAAAAAAAAAAAAAAAAAAAAAAAAAAAAAAAAAAAAAABQ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DLy8sAwMD/AH9/fwAAAAAAAAAAAAAAAAD///8AAAAAACEAAAAYAAAAFAAAABQQAACaIQAA/hgAAIUqAAAQAAAAJgAAAAgAAAD//////////w=="/>
              </a:ext>
            </a:extLst>
          </p:cNvPicPr>
          <p:nvPr/>
        </p:nvPicPr>
        <p:blipFill>
          <a:blip r:embed="rId5"/>
          <a:stretch>
            <a:fillRect/>
          </a:stretch>
        </p:blipFill>
        <p:spPr>
          <a:xfrm>
            <a:off x="2613660" y="5462270"/>
            <a:ext cx="1449070" cy="1449705"/>
          </a:xfrm>
          <a:prstGeom prst="rect">
            <a:avLst/>
          </a:prstGeom>
          <a:noFill/>
          <a:ln>
            <a:noFill/>
          </a:ln>
          <a:effectLst>
            <a:outerShdw blurRad="50800" dist="37717" dir="2700000">
              <a:srgbClr val="000000">
                <a:alpha val="19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Rectángulo 3"/>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AWznDaviZxFmhetPXcSwlI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D///8MAAAAEAAAAAAAAAAAAAAAAAAAAAAAAAAeAAAAaAAAAAEAAAAAAAAAAAAAAAAAAAAAAAAAECcAABAnAAAAAAAAAAAAAAAAAAAANg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J/f38A5+bmA8zMzADAwP8Af39/AAAAAAAAAAAAAAAAAAAAAAAAAAAAIQAAABgAAAAUAAAAAAAAAA4AAACtUgAAjy4AABAAAAAmAAAACAAAAP//////////"/>
              </a:ext>
            </a:extLst>
          </p:cNvSpPr>
          <p:nvPr/>
        </p:nvSpPr>
        <p:spPr>
          <a:xfrm>
            <a:off x="0" y="8890"/>
            <a:ext cx="13439775" cy="7559675"/>
          </a:xfrm>
          <a:prstGeom prst="rect">
            <a:avLst/>
          </a:prstGeom>
          <a:blipFill rotWithShape="1">
            <a:blip r:embed="rId2">
              <a:alphaModFix amt="46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pic>
        <p:nvPicPr>
          <p:cNvPr id="3" name="Imagen 4"/>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H5EAAA5AgAAt0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21662" y="361315"/>
            <a:ext cx="1449211" cy="401320"/>
          </a:xfrm>
          <a:prstGeom prst="rect">
            <a:avLst/>
          </a:prstGeom>
          <a:noFill/>
          <a:ln>
            <a:noFill/>
          </a:ln>
          <a:effectLst/>
        </p:spPr>
      </p:pic>
      <p:sp>
        <p:nvSpPr>
          <p:cNvPr id="4"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j///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rgbClr val="3F3F3F"/>
                </a:solidFill>
                <a:latin typeface="Montserrat" pitchFamily="3" charset="0"/>
                <a:ea typeface="Calibri" pitchFamily="2" charset="0"/>
                <a:cs typeface="Calibri" pitchFamily="2" charset="0"/>
              </a:rPr>
              <a:t>Guía de funciones</a:t>
            </a:r>
          </a:p>
        </p:txBody>
      </p:sp>
      <p:sp>
        <p:nvSpPr>
          <p:cNvPr id="5" name="Rectángulo: esquinas redondeadas 6"/>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Y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Pn///8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f///wEAAAAAAAAAAAAAAAAAAAAAAAAAAAAAAAAAAAAAAAAAAAAAAAJ/f38AAAAAAMvLywDAwP8Af39/AAAAAAAAAAAAAAAAAAAAAAAAAAAAIQAAABgAAAAUAAAAAx8AAOELAACqMwAAsCkAABAAAAAmAAAACAAAAP//////////"/>
              </a:ext>
            </a:extLst>
          </p:cNvSpPr>
          <p:nvPr/>
        </p:nvSpPr>
        <p:spPr>
          <a:xfrm>
            <a:off x="5041265" y="1931035"/>
            <a:ext cx="3357245" cy="4845685"/>
          </a:xfrm>
          <a:prstGeom prst="roundRect">
            <a:avLst>
              <a:gd name="adj" fmla="val 11193"/>
            </a:avLst>
          </a:prstGeom>
          <a:solidFill>
            <a:schemeClr val="bg1">
              <a:alpha val="76000"/>
            </a:schemeClr>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6"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X///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bw4AAJ4HAAA+RAAAbgoAABAAAAAmAAAACAAAAP//////////"/>
              </a:ext>
            </a:extLst>
          </p:cNvSpPr>
          <p:nvPr/>
        </p:nvSpPr>
        <p:spPr>
          <a:xfrm>
            <a:off x="2346325" y="1238250"/>
            <a:ext cx="8747125" cy="457200"/>
          </a:xfrm>
          <a:prstGeom prst="rect">
            <a:avLst/>
          </a:prstGeom>
          <a:noFill/>
          <a:ln>
            <a:noFill/>
          </a:ln>
          <a:effectLst/>
        </p:spPr>
        <p:txBody>
          <a:bodyPr vert="horz" wrap="square" lIns="91440" tIns="45720" rIns="91440" bIns="45720" numCol="1" anchor="t"/>
          <a:lstStyle/>
          <a:p>
            <a:pPr algn="ctr">
              <a:defRPr lang="es-es"/>
            </a:pPr>
            <a:r>
              <a:rPr lang="es-es" sz="2400" b="1">
                <a:solidFill>
                  <a:srgbClr val="3F3F3F"/>
                </a:solidFill>
                <a:latin typeface="Montserrat" pitchFamily="3" charset="0"/>
                <a:ea typeface="Calibri" pitchFamily="2" charset="0"/>
                <a:cs typeface="Calibri" pitchFamily="2" charset="0"/>
              </a:rPr>
              <a:t>Indice de funciones</a:t>
            </a:r>
          </a:p>
        </p:txBody>
      </p:sp>
      <p:sp>
        <p:nvSpPr>
          <p:cNvPr id="7" name="CuadroTexto 8"/>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c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9h8AAMINAADwMAAAEicAABAAAAAmAAAACAAAAP//////////"/>
              </a:ext>
            </a:extLst>
          </p:cNvSpPr>
          <p:nvPr/>
        </p:nvSpPr>
        <p:spPr>
          <a:xfrm>
            <a:off x="5195570" y="2236470"/>
            <a:ext cx="2759710" cy="4114800"/>
          </a:xfrm>
          <a:prstGeom prst="rect">
            <a:avLst/>
          </a:prstGeom>
          <a:noFill/>
          <a:ln>
            <a:noFill/>
          </a:ln>
          <a:effectLst/>
        </p:spPr>
        <p:txBody>
          <a:bodyPr vert="horz" wrap="square" lIns="91440" tIns="45720" rIns="91440" bIns="45720" numCol="1" anchor="t"/>
          <a:lstStyle/>
          <a:p>
            <a:pPr>
              <a:lnSpc>
                <a:spcPct val="200000"/>
              </a:lnSpc>
              <a:defRPr lang="es-es"/>
            </a:pPr>
            <a:r>
              <a:rPr lang="es-es" sz="1100">
                <a:solidFill>
                  <a:srgbClr val="3F3F3F"/>
                </a:solidFill>
                <a:latin typeface="Montserrat" pitchFamily="3" charset="0"/>
                <a:ea typeface="Calibri" pitchFamily="2" charset="0"/>
                <a:cs typeface="Calibri" pitchFamily="2" charset="0"/>
              </a:rPr>
              <a:t>Sociales</a:t>
            </a:r>
          </a:p>
          <a:p>
            <a:pPr>
              <a:lnSpc>
                <a:spcPct val="200000"/>
              </a:lnSpc>
              <a:defRPr lang="es-es" sz="1100">
                <a:solidFill>
                  <a:srgbClr val="3F3F3F"/>
                </a:solidFill>
                <a:latin typeface="Montserrat" pitchFamily="3" charset="0"/>
                <a:ea typeface="Calibri" pitchFamily="2" charset="0"/>
                <a:cs typeface="Calibri" pitchFamily="2" charset="0"/>
              </a:defRPr>
            </a:pPr>
            <a:r>
              <a:rPr lang="en-us"/>
              <a:t>Grupos de usuarios</a:t>
            </a:r>
          </a:p>
          <a:p>
            <a:pPr>
              <a:lnSpc>
                <a:spcPct val="200000"/>
              </a:lnSpc>
              <a:defRPr lang="es-es"/>
            </a:pPr>
            <a:r>
              <a:rPr lang="es-es" sz="1100">
                <a:solidFill>
                  <a:srgbClr val="3F3F3F"/>
                </a:solidFill>
                <a:latin typeface="Montserrat" pitchFamily="3" charset="0"/>
                <a:ea typeface="Calibri" pitchFamily="2" charset="0"/>
                <a:cs typeface="Calibri" pitchFamily="2" charset="0"/>
              </a:rPr>
              <a:t>Promocionales</a:t>
            </a:r>
          </a:p>
          <a:p>
            <a:pPr>
              <a:lnSpc>
                <a:spcPct val="200000"/>
              </a:lnSpc>
              <a:defRPr lang="es-es"/>
            </a:pPr>
            <a:r>
              <a:rPr lang="es-es" sz="1100">
                <a:solidFill>
                  <a:srgbClr val="3F3F3F"/>
                </a:solidFill>
                <a:latin typeface="Montserrat" pitchFamily="3" charset="0"/>
                <a:ea typeface="Calibri" pitchFamily="2" charset="0"/>
                <a:cs typeface="Calibri" pitchFamily="2" charset="0"/>
              </a:rPr>
              <a:t>Pedidos de Comida</a:t>
            </a:r>
          </a:p>
          <a:p>
            <a:pPr>
              <a:lnSpc>
                <a:spcPct val="200000"/>
              </a:lnSpc>
              <a:defRPr lang="es-es"/>
            </a:pPr>
            <a:r>
              <a:rPr lang="es-es" sz="1100">
                <a:solidFill>
                  <a:srgbClr val="3F3F3F"/>
                </a:solidFill>
                <a:latin typeface="Montserrat" pitchFamily="3" charset="0"/>
                <a:ea typeface="Calibri" pitchFamily="2" charset="0"/>
                <a:cs typeface="Calibri" pitchFamily="2" charset="0"/>
              </a:rPr>
              <a:t>Notificaciones Push</a:t>
            </a:r>
          </a:p>
          <a:p>
            <a:pPr>
              <a:lnSpc>
                <a:spcPct val="200000"/>
              </a:lnSpc>
              <a:defRPr lang="es-es"/>
            </a:pPr>
            <a:r>
              <a:rPr lang="es-es" sz="1100">
                <a:solidFill>
                  <a:srgbClr val="3F3F3F"/>
                </a:solidFill>
                <a:latin typeface="Montserrat" pitchFamily="3" charset="0"/>
                <a:ea typeface="Calibri" pitchFamily="2" charset="0"/>
                <a:cs typeface="Calibri" pitchFamily="2" charset="0"/>
              </a:rPr>
              <a:t>Merchadising  y Tienda Online</a:t>
            </a:r>
          </a:p>
          <a:p>
            <a:pPr>
              <a:lnSpc>
                <a:spcPct val="200000"/>
              </a:lnSpc>
              <a:defRPr lang="es-es"/>
            </a:pPr>
            <a:r>
              <a:rPr lang="es-es" sz="1100">
                <a:solidFill>
                  <a:srgbClr val="3F3F3F"/>
                </a:solidFill>
                <a:latin typeface="Montserrat" pitchFamily="3" charset="0"/>
                <a:ea typeface="Calibri" pitchFamily="2" charset="0"/>
                <a:cs typeface="Calibri" pitchFamily="2" charset="0"/>
              </a:rPr>
              <a:t>Programas de fidelización</a:t>
            </a:r>
          </a:p>
          <a:p>
            <a:pPr>
              <a:lnSpc>
                <a:spcPct val="200000"/>
              </a:lnSpc>
              <a:defRPr lang="es-es"/>
            </a:pPr>
            <a:r>
              <a:rPr lang="es-es" sz="1100">
                <a:solidFill>
                  <a:srgbClr val="3F3F3F"/>
                </a:solidFill>
                <a:latin typeface="Montserrat" pitchFamily="3" charset="0"/>
                <a:ea typeface="Calibri" pitchFamily="2" charset="0"/>
                <a:cs typeface="Calibri" pitchFamily="2" charset="0"/>
              </a:rPr>
              <a:t>Contacto</a:t>
            </a:r>
          </a:p>
          <a:p>
            <a:pPr>
              <a:lnSpc>
                <a:spcPct val="200000"/>
              </a:lnSpc>
              <a:defRPr lang="es-es"/>
            </a:pPr>
            <a:r>
              <a:rPr lang="es-es" sz="1100">
                <a:solidFill>
                  <a:srgbClr val="3F3F3F"/>
                </a:solidFill>
                <a:latin typeface="Montserrat" pitchFamily="3" charset="0"/>
                <a:ea typeface="Calibri" pitchFamily="2" charset="0"/>
                <a:cs typeface="Calibri" pitchFamily="2" charset="0"/>
              </a:rPr>
              <a:t>Compartir App o Contenido</a:t>
            </a:r>
          </a:p>
          <a:p>
            <a:pPr>
              <a:lnSpc>
                <a:spcPct val="200000"/>
              </a:lnSpc>
              <a:defRPr lang="es-es"/>
            </a:pPr>
            <a:r>
              <a:rPr lang="es-es" sz="1100">
                <a:solidFill>
                  <a:srgbClr val="3F3F3F"/>
                </a:solidFill>
                <a:latin typeface="Montserrat" pitchFamily="3" charset="0"/>
                <a:ea typeface="Calibri" pitchFamily="2" charset="0"/>
                <a:cs typeface="Calibri" pitchFamily="2" charset="0"/>
              </a:rPr>
              <a:t>Reservas</a:t>
            </a:r>
          </a:p>
          <a:p>
            <a:pPr>
              <a:lnSpc>
                <a:spcPct val="200000"/>
              </a:lnSpc>
              <a:defRPr lang="es-es"/>
            </a:pPr>
            <a:r>
              <a:rPr lang="es-es" sz="1100">
                <a:solidFill>
                  <a:srgbClr val="3F3F3F"/>
                </a:solidFill>
                <a:latin typeface="Montserrat" pitchFamily="3" charset="0"/>
                <a:ea typeface="Calibri" pitchFamily="2" charset="0"/>
                <a:cs typeface="Calibri" pitchFamily="2" charset="0"/>
              </a:rPr>
              <a:t>Funcionalidades Premium</a:t>
            </a:r>
          </a:p>
          <a:p>
            <a:pPr>
              <a:lnSpc>
                <a:spcPct val="200000"/>
              </a:lnSpc>
              <a:defRPr lang="es-es"/>
            </a:pPr>
            <a:r>
              <a:rPr lang="es-es" sz="1100">
                <a:solidFill>
                  <a:srgbClr val="3F3F3F"/>
                </a:solidFill>
                <a:latin typeface="Montserrat" pitchFamily="3" charset="0"/>
                <a:ea typeface="Calibri" pitchFamily="2" charset="0"/>
                <a:cs typeface="Calibri" pitchFamily="2" charset="0"/>
              </a:rPr>
              <a:t>Analíticas, Skipper y Extras</a:t>
            </a:r>
          </a:p>
        </p:txBody>
      </p:sp>
      <p:sp>
        <p:nvSpPr>
          <p:cNvPr id="8" name="CuadroTexto 9"/>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D///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8DAAAMINAACqMwAAAScAABAAAAAmAAAACAAAAP//////////"/>
              </a:ext>
            </a:extLst>
          </p:cNvSpPr>
          <p:nvPr/>
        </p:nvSpPr>
        <p:spPr>
          <a:xfrm>
            <a:off x="7955280" y="2236470"/>
            <a:ext cx="443230" cy="4104005"/>
          </a:xfrm>
          <a:prstGeom prst="rect">
            <a:avLst/>
          </a:prstGeom>
          <a:noFill/>
          <a:ln>
            <a:noFill/>
          </a:ln>
          <a:effectLst/>
        </p:spPr>
        <p:txBody>
          <a:bodyPr vert="horz" wrap="square" lIns="91440" tIns="45720" rIns="91440" bIns="45720" numCol="1" anchor="t"/>
          <a:lstStyle/>
          <a:p>
            <a:pPr>
              <a:lnSpc>
                <a:spcPct val="200000"/>
              </a:lnSpc>
              <a:defRPr lang="es-es"/>
            </a:pPr>
            <a:r>
              <a:rPr lang="es-es" sz="1100" b="1">
                <a:solidFill>
                  <a:srgbClr val="2BADF8"/>
                </a:solidFill>
                <a:latin typeface="Montserrat" pitchFamily="3" charset="0"/>
                <a:ea typeface="Calibri" pitchFamily="2" charset="0"/>
                <a:cs typeface="Calibri" pitchFamily="2" charset="0"/>
              </a:rPr>
              <a:t>3</a:t>
            </a:r>
          </a:p>
          <a:p>
            <a:pPr>
              <a:lnSpc>
                <a:spcPct val="200000"/>
              </a:lnSpc>
              <a:defRPr lang="es-es"/>
            </a:pPr>
            <a:r>
              <a:rPr lang="es-es" sz="1100" b="1">
                <a:solidFill>
                  <a:srgbClr val="2BADF8"/>
                </a:solidFill>
                <a:latin typeface="Montserrat" pitchFamily="3" charset="0"/>
                <a:ea typeface="Calibri" pitchFamily="2" charset="0"/>
                <a:cs typeface="Calibri" pitchFamily="2" charset="0"/>
              </a:rPr>
              <a:t>5</a:t>
            </a:r>
          </a:p>
          <a:p>
            <a:pPr>
              <a:lnSpc>
                <a:spcPct val="200000"/>
              </a:lnSpc>
              <a:defRPr lang="es-es"/>
            </a:pPr>
            <a:r>
              <a:rPr lang="es-es" sz="1100" b="1">
                <a:solidFill>
                  <a:srgbClr val="2BADF8"/>
                </a:solidFill>
                <a:latin typeface="Montserrat" pitchFamily="3" charset="0"/>
                <a:ea typeface="Calibri" pitchFamily="2" charset="0"/>
                <a:cs typeface="Calibri" pitchFamily="2" charset="0"/>
              </a:rPr>
              <a:t>6</a:t>
            </a:r>
          </a:p>
          <a:p>
            <a:pPr>
              <a:lnSpc>
                <a:spcPct val="200000"/>
              </a:lnSpc>
              <a:defRPr lang="es-es"/>
            </a:pPr>
            <a:r>
              <a:rPr lang="es-es" sz="1100" b="1">
                <a:solidFill>
                  <a:srgbClr val="2BADF8"/>
                </a:solidFill>
                <a:latin typeface="Montserrat" pitchFamily="3" charset="0"/>
                <a:ea typeface="Calibri" pitchFamily="2" charset="0"/>
                <a:cs typeface="Calibri" pitchFamily="2" charset="0"/>
              </a:rPr>
              <a:t>7</a:t>
            </a:r>
          </a:p>
          <a:p>
            <a:pPr>
              <a:lnSpc>
                <a:spcPct val="200000"/>
              </a:lnSpc>
              <a:defRPr lang="es-es"/>
            </a:pPr>
            <a:r>
              <a:rPr lang="es-es" sz="1100" b="1">
                <a:solidFill>
                  <a:srgbClr val="2BADF8"/>
                </a:solidFill>
                <a:latin typeface="Montserrat" pitchFamily="3" charset="0"/>
                <a:ea typeface="Calibri" pitchFamily="2" charset="0"/>
                <a:cs typeface="Calibri" pitchFamily="2" charset="0"/>
              </a:rPr>
              <a:t>9</a:t>
            </a:r>
          </a:p>
          <a:p>
            <a:pPr>
              <a:lnSpc>
                <a:spcPct val="200000"/>
              </a:lnSpc>
              <a:defRPr lang="es-es"/>
            </a:pPr>
            <a:r>
              <a:rPr lang="es-es" sz="1100" b="1">
                <a:solidFill>
                  <a:srgbClr val="2BADF8"/>
                </a:solidFill>
                <a:latin typeface="Montserrat" pitchFamily="3" charset="0"/>
                <a:ea typeface="Calibri" pitchFamily="2" charset="0"/>
                <a:cs typeface="Calibri" pitchFamily="2" charset="0"/>
              </a:rPr>
              <a:t>10</a:t>
            </a:r>
          </a:p>
          <a:p>
            <a:pPr>
              <a:lnSpc>
                <a:spcPct val="200000"/>
              </a:lnSpc>
              <a:defRPr lang="es-es"/>
            </a:pPr>
            <a:r>
              <a:rPr lang="es-es" sz="1100" b="1">
                <a:solidFill>
                  <a:srgbClr val="2BADF8"/>
                </a:solidFill>
                <a:latin typeface="Montserrat" pitchFamily="3" charset="0"/>
                <a:ea typeface="Calibri" pitchFamily="2" charset="0"/>
                <a:cs typeface="Calibri" pitchFamily="2" charset="0"/>
              </a:rPr>
              <a:t>12</a:t>
            </a:r>
          </a:p>
          <a:p>
            <a:pPr>
              <a:lnSpc>
                <a:spcPct val="200000"/>
              </a:lnSpc>
              <a:defRPr lang="es-es"/>
            </a:pPr>
            <a:r>
              <a:rPr lang="es-es" sz="1100" b="1">
                <a:solidFill>
                  <a:srgbClr val="2BADF8"/>
                </a:solidFill>
                <a:latin typeface="Montserrat" pitchFamily="3" charset="0"/>
                <a:ea typeface="Calibri" pitchFamily="2" charset="0"/>
                <a:cs typeface="Calibri" pitchFamily="2" charset="0"/>
              </a:rPr>
              <a:t>13</a:t>
            </a:r>
          </a:p>
          <a:p>
            <a:pPr>
              <a:lnSpc>
                <a:spcPct val="200000"/>
              </a:lnSpc>
              <a:defRPr lang="es-es"/>
            </a:pPr>
            <a:r>
              <a:rPr lang="es-es" sz="1100" b="1">
                <a:solidFill>
                  <a:srgbClr val="2BADF8"/>
                </a:solidFill>
                <a:latin typeface="Montserrat" pitchFamily="3" charset="0"/>
                <a:ea typeface="Calibri" pitchFamily="2" charset="0"/>
                <a:cs typeface="Calibri" pitchFamily="2" charset="0"/>
              </a:rPr>
              <a:t>14</a:t>
            </a:r>
          </a:p>
          <a:p>
            <a:pPr>
              <a:lnSpc>
                <a:spcPct val="200000"/>
              </a:lnSpc>
              <a:defRPr lang="es-es"/>
            </a:pPr>
            <a:r>
              <a:rPr lang="es-es" sz="1100" b="1">
                <a:solidFill>
                  <a:srgbClr val="2BADF8"/>
                </a:solidFill>
                <a:latin typeface="Montserrat" pitchFamily="3" charset="0"/>
                <a:ea typeface="Calibri" pitchFamily="2" charset="0"/>
                <a:cs typeface="Calibri" pitchFamily="2" charset="0"/>
              </a:rPr>
              <a:t>15</a:t>
            </a:r>
          </a:p>
          <a:p>
            <a:pPr>
              <a:lnSpc>
                <a:spcPct val="200000"/>
              </a:lnSpc>
              <a:defRPr lang="es-es"/>
            </a:pPr>
            <a:r>
              <a:rPr lang="es-es" sz="1100" b="1">
                <a:solidFill>
                  <a:srgbClr val="2BADF8"/>
                </a:solidFill>
                <a:latin typeface="Montserrat" pitchFamily="3" charset="0"/>
                <a:ea typeface="Calibri" pitchFamily="2" charset="0"/>
                <a:cs typeface="Calibri" pitchFamily="2" charset="0"/>
              </a:rPr>
              <a:t>17</a:t>
            </a:r>
          </a:p>
          <a:p>
            <a:pPr>
              <a:lnSpc>
                <a:spcPct val="200000"/>
              </a:lnSpc>
              <a:defRPr lang="es-es"/>
            </a:pPr>
            <a:r>
              <a:rPr lang="es-es" sz="1100" b="1">
                <a:solidFill>
                  <a:srgbClr val="2BADF8"/>
                </a:solidFill>
                <a:latin typeface="Montserrat" pitchFamily="3" charset="0"/>
                <a:ea typeface="Calibri" pitchFamily="2" charset="0"/>
                <a:cs typeface="Calibri" pitchFamily="2" charset="0"/>
              </a:rPr>
              <a:t>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J0D9ABrG/w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J0D9ABrG/w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2740FD"/>
              </a:gs>
              <a:gs pos="100000">
                <a:srgbClr val="1AC6FF"/>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4"/>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INM0+a9BW5Ev/dxfbqHSYA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Pr///+tUgAAOhIAABAAAAAmAAAACAAAAP//////////"/>
              </a:ext>
            </a:extLst>
          </p:cNvSpPr>
          <p:nvPr/>
        </p:nvSpPr>
        <p:spPr>
          <a:xfrm>
            <a:off x="0" y="-3810"/>
            <a:ext cx="13439775" cy="2966720"/>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Rectángulo: esquinas redondeadas 15"/>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AAAAAA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nRwAAOwOAAB9TwAAACgAABAAAAAmAAAACAAAAP//////////"/>
              </a:ext>
            </a:extLst>
          </p:cNvSpPr>
          <p:nvPr/>
        </p:nvSpPr>
        <p:spPr>
          <a:xfrm>
            <a:off x="4651375" y="2425700"/>
            <a:ext cx="8270240" cy="407670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6" name="CuadroTexto 18"/>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hB4AAO0RAACXTQAAvSYAABAAAAAmAAAACAAAAP//////////"/>
              </a:ext>
            </a:extLst>
          </p:cNvSpPr>
          <p:nvPr/>
        </p:nvSpPr>
        <p:spPr>
          <a:xfrm>
            <a:off x="4960620" y="2914015"/>
            <a:ext cx="7652385" cy="3383280"/>
          </a:xfrm>
          <a:prstGeom prst="rect">
            <a:avLst/>
          </a:prstGeom>
          <a:noFill/>
          <a:ln>
            <a:noFill/>
          </a:ln>
          <a:effectLst/>
        </p:spPr>
        <p:txBody>
          <a:bodyPr vert="horz" wrap="square" lIns="91440" tIns="45720" rIns="91440" bIns="45720" numCol="1" anchor="t"/>
          <a:lstStyle/>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Música: </a:t>
            </a:r>
            <a:r>
              <a:rPr lang="es-es" sz="1200">
                <a:solidFill>
                  <a:srgbClr val="595959"/>
                </a:solidFill>
                <a:latin typeface="Montserrat" pitchFamily="3" charset="0"/>
                <a:ea typeface="Calibri" pitchFamily="2" charset="0"/>
                <a:cs typeface="Calibri" pitchFamily="2" charset="0"/>
              </a:rPr>
              <a:t>La función de Música es la vía perfecta para </a:t>
            </a:r>
            <a:r>
              <a:rPr lang="es-es" sz="1200" b="1">
                <a:solidFill>
                  <a:srgbClr val="595959"/>
                </a:solidFill>
                <a:latin typeface="Montserrat" pitchFamily="3" charset="0"/>
                <a:ea typeface="Calibri" pitchFamily="2" charset="0"/>
                <a:cs typeface="Calibri" pitchFamily="2" charset="0"/>
              </a:rPr>
              <a:t>compartir y vender pistas desde tu app</a:t>
            </a:r>
            <a:r>
              <a:rPr lang="es-es" sz="1200">
                <a:solidFill>
                  <a:srgbClr val="595959"/>
                </a:solidFill>
                <a:latin typeface="Montserrat" pitchFamily="3" charset="0"/>
                <a:ea typeface="Calibri" pitchFamily="2" charset="0"/>
                <a:cs typeface="Calibri" pitchFamily="2" charset="0"/>
              </a:rPr>
              <a:t>. Puedes importar, subir o enlazar pistas de música para integrarlas de manera muy sencilla en la app.</a:t>
            </a:r>
          </a:p>
          <a:p>
            <a:pPr marL="171450" indent="-171450">
              <a:buFont typeface="Arial" pitchFamily="2" charset="0"/>
              <a:buChar char="•"/>
              <a:defRPr lang="es-es"/>
            </a:pPr>
            <a:endParaRPr lang="es-es" sz="1200">
              <a:solidFill>
                <a:srgbClr val="595959"/>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Podcast: </a:t>
            </a:r>
            <a:r>
              <a:rPr lang="es-es" sz="1200">
                <a:solidFill>
                  <a:srgbClr val="595959"/>
                </a:solidFill>
                <a:latin typeface="Montserrat" pitchFamily="3" charset="0"/>
                <a:ea typeface="Calibri" pitchFamily="2" charset="0"/>
                <a:cs typeface="Calibri" pitchFamily="2" charset="0"/>
              </a:rPr>
              <a:t>te permite integrar todo el hilo que ofreces en tu podcast a tus oyentes incluyendo tan solo la URL de tu podcast de audio o video.</a:t>
            </a:r>
          </a:p>
          <a:p>
            <a:pPr marL="171450" indent="-171450">
              <a:buFont typeface="Arial" pitchFamily="2" charset="0"/>
              <a:buChar char="•"/>
              <a:defRPr lang="es-es"/>
            </a:pPr>
            <a:endParaRPr lang="es-es" sz="1200">
              <a:solidFill>
                <a:srgbClr val="595959"/>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Grabación de voz: </a:t>
            </a:r>
            <a:r>
              <a:rPr lang="es-es" sz="1200">
                <a:solidFill>
                  <a:srgbClr val="595959"/>
                </a:solidFill>
                <a:latin typeface="Montserrat" pitchFamily="3" charset="0"/>
                <a:ea typeface="Calibri" pitchFamily="2" charset="0"/>
                <a:cs typeface="Calibri" pitchFamily="2" charset="0"/>
              </a:rPr>
              <a:t>La función de Grabadora de Voz permite a tus usuarios grabar y notas de voz y enviarlas directamente a tu negocio.</a:t>
            </a:r>
          </a:p>
          <a:p>
            <a:pPr marL="171450" indent="-171450">
              <a:buFont typeface="Arial" pitchFamily="2" charset="0"/>
              <a:buChar char="•"/>
              <a:defRPr lang="es-es"/>
            </a:pPr>
            <a:endParaRPr lang="es-es" sz="1200">
              <a:solidFill>
                <a:srgbClr val="595959"/>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Noticias:</a:t>
            </a:r>
            <a:r>
              <a:rPr lang="es-es" sz="1200">
                <a:solidFill>
                  <a:srgbClr val="595959"/>
                </a:solidFill>
                <a:latin typeface="Montserrat" pitchFamily="3" charset="0"/>
                <a:ea typeface="Calibri" pitchFamily="2" charset="0"/>
                <a:cs typeface="Calibri" pitchFamily="2" charset="0"/>
              </a:rPr>
              <a:t> perfecta para mantener al día a tus usuarios sobre las últimas novedades relacionadas con las palabras clave que definas en Google News (si está disponible en tu país) o Twitter.</a:t>
            </a:r>
          </a:p>
          <a:p>
            <a:pPr marL="171450" indent="-171450">
              <a:buFont typeface="Arial" pitchFamily="2" charset="0"/>
              <a:buChar char="•"/>
              <a:defRPr lang="es-es"/>
            </a:pPr>
            <a:endParaRPr lang="es-es" sz="1200">
              <a:solidFill>
                <a:srgbClr val="595959"/>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Bloc de Notas: </a:t>
            </a:r>
            <a:r>
              <a:rPr lang="es-es" sz="1200">
                <a:solidFill>
                  <a:srgbClr val="595959"/>
                </a:solidFill>
                <a:latin typeface="Montserrat" pitchFamily="3" charset="0"/>
                <a:ea typeface="Calibri" pitchFamily="2" charset="0"/>
                <a:cs typeface="Calibri" pitchFamily="2" charset="0"/>
              </a:rPr>
              <a:t>Dale a tus usuarios una manera fácil de guardar notas dentro de tu app. </a:t>
            </a:r>
          </a:p>
          <a:p>
            <a:pPr marL="171450" indent="-171450">
              <a:buFont typeface="Arial" pitchFamily="2" charset="0"/>
              <a:buChar char="•"/>
              <a:defRPr lang="es-es"/>
            </a:pPr>
            <a:endParaRPr lang="es-es" sz="1200">
              <a:solidFill>
                <a:srgbClr val="595959"/>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PDF: </a:t>
            </a:r>
            <a:r>
              <a:rPr lang="es-es" sz="1200">
                <a:solidFill>
                  <a:srgbClr val="595959"/>
                </a:solidFill>
                <a:latin typeface="Montserrat" pitchFamily="3" charset="0"/>
                <a:ea typeface="Calibri" pitchFamily="2" charset="0"/>
                <a:cs typeface="Calibri" pitchFamily="2" charset="0"/>
              </a:rPr>
              <a:t>La función de PDF te permite </a:t>
            </a:r>
            <a:r>
              <a:rPr lang="es-es" sz="1200" b="1">
                <a:solidFill>
                  <a:srgbClr val="595959"/>
                </a:solidFill>
                <a:latin typeface="Montserrat" pitchFamily="3" charset="0"/>
                <a:ea typeface="Calibri" pitchFamily="2" charset="0"/>
                <a:cs typeface="Calibri" pitchFamily="2" charset="0"/>
              </a:rPr>
              <a:t>mostrar PDFs a través de tu app</a:t>
            </a:r>
            <a:r>
              <a:rPr lang="es-es" sz="1200">
                <a:solidFill>
                  <a:srgbClr val="595959"/>
                </a:solidFill>
                <a:latin typeface="Montserrat" pitchFamily="3" charset="0"/>
                <a:ea typeface="Calibri" pitchFamily="2" charset="0"/>
                <a:cs typeface="Calibri" pitchFamily="2" charset="0"/>
              </a:rPr>
              <a:t>. Esta funciónofrece multitud de usos: mostrar flyers, menús, informes, catálogos, etc.</a:t>
            </a:r>
          </a:p>
        </p:txBody>
      </p:sp>
      <p:sp>
        <p:nvSpPr>
          <p:cNvPr id="7"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c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8"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Bdq/nU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5"/>
          </a:xfrm>
          <a:prstGeom prst="rect">
            <a:avLst/>
          </a:prstGeom>
          <a:noFill/>
          <a:ln>
            <a:noFill/>
          </a:ln>
          <a:effectLst/>
        </p:spPr>
      </p:pic>
      <p:sp>
        <p:nvSpPr>
          <p:cNvPr id="9"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Funciones Extra</a:t>
            </a:r>
          </a:p>
        </p:txBody>
      </p:sp>
      <p:pic>
        <p:nvPicPr>
          <p:cNvPr id="10" name="Imagen 11"/>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CAsZg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AAAAAD8DQAAnRwAANotAAAQAAAAJgAAAAgAAAD//////////w=="/>
              </a:ext>
            </a:extLst>
          </p:cNvPicPr>
          <p:nvPr/>
        </p:nvPicPr>
        <p:blipFill>
          <a:blip r:embed="rId4"/>
          <a:stretch>
            <a:fillRect/>
          </a:stretch>
        </p:blipFill>
        <p:spPr>
          <a:xfrm>
            <a:off x="0" y="2273300"/>
            <a:ext cx="4651375" cy="5180330"/>
          </a:xfrm>
          <a:prstGeom prst="rect">
            <a:avLst/>
          </a:prstGeom>
          <a:noFill/>
          <a:ln>
            <a:noFill/>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J0D9ABrG/w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J0D9ABrG/w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2740FD"/>
              </a:gs>
              <a:gs pos="100000">
                <a:srgbClr val="1AC6FF"/>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4"/>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INM0+a9BW5Ev/dxfbqHSYA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Rectángulo: esquinas redondeadas 15"/>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AAAAAA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nRwAAOwOAAB9TwAAPywAABAAAAAmAAAACAAAAP//////////"/>
              </a:ext>
            </a:extLst>
          </p:cNvSpPr>
          <p:nvPr/>
        </p:nvSpPr>
        <p:spPr>
          <a:xfrm>
            <a:off x="4651375" y="2425700"/>
            <a:ext cx="8270240" cy="4766945"/>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6" name="CuadroTexto 18"/>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hB4AAH8QAACXTQAA7yoAABAAAAAmAAAACAAAAP//////////"/>
              </a:ext>
            </a:extLst>
          </p:cNvSpPr>
          <p:nvPr/>
        </p:nvSpPr>
        <p:spPr>
          <a:xfrm>
            <a:off x="4960620" y="2681605"/>
            <a:ext cx="7652385" cy="4297680"/>
          </a:xfrm>
          <a:prstGeom prst="rect">
            <a:avLst/>
          </a:prstGeom>
          <a:noFill/>
          <a:ln>
            <a:noFill/>
          </a:ln>
          <a:effectLst/>
        </p:spPr>
        <p:txBody>
          <a:bodyPr vert="horz" wrap="square" lIns="91440" tIns="45720" rIns="91440" bIns="45720" numCol="1" anchor="t"/>
          <a:lstStyle/>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Estadísticas Deportivas: </a:t>
            </a:r>
            <a:r>
              <a:rPr lang="es-es" sz="1200">
                <a:solidFill>
                  <a:srgbClr val="595959"/>
                </a:solidFill>
                <a:latin typeface="Montserrat" pitchFamily="3" charset="0"/>
                <a:ea typeface="Calibri" pitchFamily="2" charset="0"/>
                <a:cs typeface="Calibri" pitchFamily="2" charset="0"/>
              </a:rPr>
              <a:t>te permite incluir un contador flexible dentro de la app. Este contador puede ser utilizado con cantidad de finalidades desde deporte o fitness, hasta fines financieros. También permite a los usuarios mandar los resultados vía email a la dirección que tú hayas especificado. Por ejemplo, si quiero que los clientes de una bolera me envíen sus estadísticas para que pueda felicitar a los ganadores semanalmente, puedo establecer mi propia dirección de email por defecto.</a:t>
            </a:r>
          </a:p>
          <a:p>
            <a:pPr marL="171450" indent="-171450">
              <a:buFont typeface="Arial" pitchFamily="2" charset="0"/>
              <a:buChar char="•"/>
              <a:defRPr lang="es-es"/>
            </a:pPr>
            <a:endParaRPr lang="es-es" sz="1200">
              <a:solidFill>
                <a:srgbClr val="595959"/>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Calculadora de Propinas: </a:t>
            </a:r>
            <a:r>
              <a:rPr lang="es-es" sz="1200">
                <a:solidFill>
                  <a:srgbClr val="595959"/>
                </a:solidFill>
                <a:latin typeface="Montserrat" pitchFamily="3" charset="0"/>
                <a:ea typeface="Calibri" pitchFamily="2" charset="0"/>
                <a:cs typeface="Calibri" pitchFamily="2" charset="0"/>
              </a:rPr>
              <a:t>es muy útil para aplicaciones de </a:t>
            </a:r>
            <a:r>
              <a:rPr lang="es-es" sz="1200" b="1">
                <a:solidFill>
                  <a:srgbClr val="595959"/>
                </a:solidFill>
                <a:latin typeface="Montserrat" pitchFamily="3" charset="0"/>
                <a:ea typeface="Calibri" pitchFamily="2" charset="0"/>
                <a:cs typeface="Calibri" pitchFamily="2" charset="0"/>
              </a:rPr>
              <a:t>restaurantes o pedidos de comida a domicilio</a:t>
            </a:r>
            <a:r>
              <a:rPr lang="es-es" sz="1200">
                <a:solidFill>
                  <a:srgbClr val="595959"/>
                </a:solidFill>
                <a:latin typeface="Montserrat" pitchFamily="3" charset="0"/>
                <a:ea typeface="Calibri" pitchFamily="2" charset="0"/>
                <a:cs typeface="Calibri" pitchFamily="2" charset="0"/>
              </a:rPr>
              <a:t>. La calculadora permite al usuario introducir el precio de la cuenta, el porcentaje que desean dejar de propina y el número de gente entre la que se divide la cuenta y te calcula cuánto le corresponde pagar a cada comensal. Esta función utiliza los ajustes del dispositivo para establecer el formato y la divisa, por lo que lo único que tienes que hacer para configurarla es establecer una imagen de fondo.</a:t>
            </a:r>
          </a:p>
          <a:p>
            <a:pPr marL="171450" indent="-171450">
              <a:buFont typeface="Arial" pitchFamily="2" charset="0"/>
              <a:buChar char="•"/>
              <a:defRPr lang="es-es"/>
            </a:pPr>
            <a:endParaRPr lang="es-es" sz="1200">
              <a:solidFill>
                <a:srgbClr val="595959"/>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Guía Rápida: </a:t>
            </a:r>
            <a:r>
              <a:rPr lang="es-es" sz="1200">
                <a:solidFill>
                  <a:srgbClr val="595959"/>
                </a:solidFill>
                <a:latin typeface="Montserrat" pitchFamily="3" charset="0"/>
                <a:ea typeface="Calibri" pitchFamily="2" charset="0"/>
                <a:cs typeface="Calibri" pitchFamily="2" charset="0"/>
              </a:rPr>
              <a:t>La función de guía rápida es una manera excelente de ofrecer una </a:t>
            </a:r>
            <a:r>
              <a:rPr lang="es-es" sz="1200" b="1">
                <a:solidFill>
                  <a:srgbClr val="595959"/>
                </a:solidFill>
                <a:latin typeface="Montserrat" pitchFamily="3" charset="0"/>
                <a:ea typeface="Calibri" pitchFamily="2" charset="0"/>
                <a:cs typeface="Calibri" pitchFamily="2" charset="0"/>
              </a:rPr>
              <a:t>introducción a las funciones </a:t>
            </a:r>
            <a:r>
              <a:rPr lang="es-es" sz="1200">
                <a:solidFill>
                  <a:srgbClr val="595959"/>
                </a:solidFill>
                <a:latin typeface="Montserrat" pitchFamily="3" charset="0"/>
                <a:ea typeface="Calibri" pitchFamily="2" charset="0"/>
                <a:cs typeface="Calibri" pitchFamily="2" charset="0"/>
              </a:rPr>
              <a:t>que el usuario encontrará dentro de tu app. El contenido de esta función se le muestra al usuario la primera vez que accede a la app y no volverá a aparecer a no ser que el usuario elimine la app y la vuelva a descargar.</a:t>
            </a:r>
          </a:p>
          <a:p>
            <a:pPr marL="171450" indent="-171450">
              <a:buFont typeface="Arial" pitchFamily="2" charset="0"/>
              <a:buChar char="•"/>
              <a:defRPr lang="es-es"/>
            </a:pPr>
            <a:endParaRPr lang="es-es" sz="1200">
              <a:solidFill>
                <a:srgbClr val="595959"/>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a:solidFill>
                  <a:srgbClr val="595959"/>
                </a:solidFill>
                <a:latin typeface="Montserrat" pitchFamily="3" charset="0"/>
                <a:ea typeface="Calibri" pitchFamily="2" charset="0"/>
                <a:cs typeface="Calibri" pitchFamily="2" charset="0"/>
              </a:rPr>
              <a:t>Inmobiliaria: </a:t>
            </a:r>
            <a:r>
              <a:rPr lang="es-es" sz="1200">
                <a:solidFill>
                  <a:srgbClr val="595959"/>
                </a:solidFill>
                <a:latin typeface="Montserrat" pitchFamily="3" charset="0"/>
                <a:ea typeface="Calibri" pitchFamily="2" charset="0"/>
                <a:cs typeface="Calibri" pitchFamily="2" charset="0"/>
              </a:rPr>
              <a:t>La función de Inmobiliaria es una buena herramienta para que los agentes inmobiliarios </a:t>
            </a:r>
            <a:r>
              <a:rPr lang="es-es" sz="1200" b="1">
                <a:solidFill>
                  <a:srgbClr val="595959"/>
                </a:solidFill>
                <a:latin typeface="Montserrat" pitchFamily="3" charset="0"/>
                <a:ea typeface="Calibri" pitchFamily="2" charset="0"/>
                <a:cs typeface="Calibri" pitchFamily="2" charset="0"/>
              </a:rPr>
              <a:t>muestren las propiedades que están alquilando o vendiendo</a:t>
            </a:r>
            <a:r>
              <a:rPr lang="es-es" sz="1200">
                <a:solidFill>
                  <a:srgbClr val="595959"/>
                </a:solidFill>
                <a:latin typeface="Montserrat" pitchFamily="3" charset="0"/>
                <a:ea typeface="Calibri" pitchFamily="2" charset="0"/>
                <a:cs typeface="Calibri" pitchFamily="2" charset="0"/>
              </a:rPr>
              <a:t>. Importa anuncios a través de archivos CSV, integración con la API de la cuenta de IDX o de manera manual. IDX es un tipo de fuente de datos ofrecida mediante membresía con idxbroker.com</a:t>
            </a:r>
          </a:p>
        </p:txBody>
      </p:sp>
      <p:sp>
        <p:nvSpPr>
          <p:cNvPr id="7"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8"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OKYM/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5"/>
          </a:xfrm>
          <a:prstGeom prst="rect">
            <a:avLst/>
          </a:prstGeom>
          <a:noFill/>
          <a:ln>
            <a:noFill/>
          </a:ln>
          <a:effectLst/>
        </p:spPr>
      </p:pic>
      <p:sp>
        <p:nvSpPr>
          <p:cNvPr id="9"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Funciones Extra</a:t>
            </a:r>
          </a:p>
        </p:txBody>
      </p:sp>
      <p:pic>
        <p:nvPicPr>
          <p:cNvPr id="10" name="Gráfico 3"/>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V0+wr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OkDAACRFQAASggAAPIbAAAQAAAAJgAAAAgAAAD//////////w=="/>
              </a:ext>
            </a:extLst>
          </p:cNvPicPr>
          <p:nvPr/>
        </p:nvPicPr>
        <p:blipFill>
          <a:blip r:embed="rId4"/>
          <a:stretch>
            <a:fillRect/>
          </a:stretch>
        </p:blipFill>
        <p:spPr>
          <a:xfrm rot="20460000">
            <a:off x="635635" y="3505835"/>
            <a:ext cx="711835" cy="1036955"/>
          </a:xfrm>
          <a:prstGeom prst="rect">
            <a:avLst/>
          </a:prstGeom>
          <a:noFill/>
          <a:ln>
            <a:noFill/>
          </a:ln>
          <a:effectLst/>
        </p:spPr>
      </p:pic>
      <p:pic>
        <p:nvPicPr>
          <p:cNvPr id="11" name="Gráfico 4"/>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AMlMT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EATAADOHQAA6hgAAMQlAAAQAAAAJgAAAAgAAAD//////////w=="/>
              </a:ext>
            </a:extLst>
          </p:cNvPicPr>
          <p:nvPr/>
        </p:nvPicPr>
        <p:blipFill>
          <a:blip r:embed="rId5"/>
          <a:stretch>
            <a:fillRect/>
          </a:stretch>
        </p:blipFill>
        <p:spPr>
          <a:xfrm rot="359999">
            <a:off x="3129280" y="4845050"/>
            <a:ext cx="920750" cy="1294130"/>
          </a:xfrm>
          <a:prstGeom prst="rect">
            <a:avLst/>
          </a:prstGeom>
          <a:noFill/>
          <a:ln>
            <a:noFill/>
          </a:ln>
          <a:effectLst/>
        </p:spPr>
      </p:pic>
      <p:pic>
        <p:nvPicPr>
          <p:cNvPr id="12" name="Imagen 2"/>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BWHnjw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BMGAADPDQAAixYAABYsAAAQAAAAJgAAAAgAAAD//////////w=="/>
              </a:ext>
            </a:extLst>
          </p:cNvPicPr>
          <p:nvPr/>
        </p:nvPicPr>
        <p:blipFill>
          <a:blip r:embed="rId6"/>
          <a:stretch>
            <a:fillRect/>
          </a:stretch>
        </p:blipFill>
        <p:spPr>
          <a:xfrm>
            <a:off x="987425" y="2244725"/>
            <a:ext cx="2677160" cy="4921885"/>
          </a:xfrm>
          <a:prstGeom prst="rect">
            <a:avLst/>
          </a:prstGeom>
          <a:noFill/>
          <a:ln>
            <a:noFill/>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AWznDaviZxFmhetPXcSwlI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EAAAAAAAAAAAAAAAAAAAAAAAAAECcAABAnAAAAAAAAAAAAAAAAAAAANg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gS4AABAAAAAmAAAACAAAAP//////////"/>
              </a:ext>
            </a:extLst>
          </p:cNvSpPr>
          <p:nvPr/>
        </p:nvSpPr>
        <p:spPr>
          <a:xfrm>
            <a:off x="-1" y="0"/>
            <a:ext cx="13439775" cy="7559675"/>
          </a:xfrm>
          <a:prstGeom prst="rect">
            <a:avLst/>
          </a:prstGeom>
          <a:blipFill rotWithShape="1">
            <a:blip r:embed="rId2">
              <a:alphaModFix amt="46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pic>
        <p:nvPicPr>
          <p:cNvPr id="3" name="Imagen 7"/>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CloCpo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IseAAB3CAAAIjQAADcNAAAQAAAAJgAAAAgAAAD//////////w=="/>
              </a:ext>
            </a:extLst>
          </p:cNvPicPr>
          <p:nvPr/>
        </p:nvPicPr>
        <p:blipFill>
          <a:blip r:embed="rId3">
            <a:extLst>
              <a:ext uri="{28A0092B-C50C-407E-A947-70E740481C1C}">
                <a14:useLocalDpi xmlns:a14="http://schemas.microsoft.com/office/drawing/2010/main" val="0"/>
              </a:ext>
            </a:extLst>
          </a:blip>
          <a:srcRect/>
          <a:stretch/>
        </p:blipFill>
        <p:spPr>
          <a:xfrm>
            <a:off x="5325710" y="1376045"/>
            <a:ext cx="2788355" cy="772160"/>
          </a:xfrm>
          <a:prstGeom prst="rect">
            <a:avLst/>
          </a:prstGeom>
          <a:noFill/>
          <a:ln>
            <a:noFill/>
          </a:ln>
          <a:effectLst/>
        </p:spPr>
      </p:pic>
      <p:sp>
        <p:nvSpPr>
          <p:cNvPr id="4" name="CuadroTexto 8"/>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bw4AAFAQAAA+RAAALxYAABAAAAAmAAAACAAAAP//////////"/>
              </a:ext>
            </a:extLst>
          </p:cNvSpPr>
          <p:nvPr/>
        </p:nvSpPr>
        <p:spPr>
          <a:xfrm>
            <a:off x="2346325" y="2651760"/>
            <a:ext cx="8747125" cy="954405"/>
          </a:xfrm>
          <a:prstGeom prst="rect">
            <a:avLst/>
          </a:prstGeom>
          <a:noFill/>
          <a:ln>
            <a:noFill/>
          </a:ln>
          <a:effectLst/>
        </p:spPr>
        <p:txBody>
          <a:bodyPr vert="horz" wrap="square" lIns="91440" tIns="45720" rIns="91440" bIns="45720" numCol="1" anchor="t"/>
          <a:lstStyle/>
          <a:p>
            <a:pPr algn="ctr">
              <a:defRPr lang="es-es"/>
            </a:pPr>
            <a:r>
              <a:rPr lang="es-es" sz="2800" b="1" dirty="0">
                <a:solidFill>
                  <a:srgbClr val="3F3F3F"/>
                </a:solidFill>
                <a:latin typeface="Montserrat" pitchFamily="3" charset="0"/>
                <a:ea typeface="Calibri" pitchFamily="2" charset="0"/>
                <a:cs typeface="Calibri" pitchFamily="2" charset="0"/>
              </a:rPr>
              <a:t>¿Quieres más información </a:t>
            </a:r>
            <a:r>
              <a:rPr lang="es-ES" sz="2800" b="1" dirty="0">
                <a:solidFill>
                  <a:srgbClr val="3F3F3F"/>
                </a:solidFill>
                <a:latin typeface="Montserrat" pitchFamily="3" charset="0"/>
                <a:ea typeface="Calibri" pitchFamily="2" charset="0"/>
                <a:cs typeface="Calibri" pitchFamily="2" charset="0"/>
              </a:rPr>
              <a:t>para crear </a:t>
            </a:r>
            <a:r>
              <a:rPr lang="es-ES" sz="2800" b="1" dirty="0">
                <a:solidFill>
                  <a:srgbClr val="3F3F3F"/>
                </a:solidFill>
                <a:latin typeface="Montserrat" pitchFamily="3" charset="0"/>
              </a:rPr>
              <a:t>Tu App y subir de nivel en tu presencia online</a:t>
            </a:r>
            <a:r>
              <a:rPr lang="es-es" sz="2800" b="1" dirty="0">
                <a:solidFill>
                  <a:srgbClr val="3F3F3F"/>
                </a:solidFill>
                <a:latin typeface="Montserrat" pitchFamily="3" charset="0"/>
                <a:ea typeface="Calibri" pitchFamily="2" charset="0"/>
                <a:cs typeface="Calibri" pitchFamily="2" charset="0"/>
              </a:rPr>
              <a:t>?</a:t>
            </a:r>
          </a:p>
        </p:txBody>
      </p:sp>
      <p:sp>
        <p:nvSpPr>
          <p:cNvPr id="5" name="Rectángulo: esquinas redondeadas 11">
            <a:hlinkClick r:id="rId4"/>
          </p:cNvPr>
          <p:cNvSpPr>
            <a:extLst>
              <a:ext uri="smNativeData">
                <pr:smNativeData xmlns:pr="smNativeData" xmlns:p14="http://schemas.microsoft.com/office/powerpoint/2010/main" xmlns="" val="SMDATA_16_8b+YSxMAAAAlAAAAZQAAAA0AAAAAkAAAAEgAAACQAAAASAAAAAAAAAABAAAAAAAAAAEAAABQAAAAAAAAAAAA8D8AAAAAAADwvwAAAAAAAOA/AAAAAAAA4D8AAAAAAADgPwAAAAAAAOA/AAAAAAAA4D8AAAAAAADgPwAAAAAAAOA/AAAAAAAA4D8CAAAAjAAAAAEAAAADAAAA6VRpAPCjZQAAAAAAAAAAAAAAAAAAAAAAAAAAAAAAAAAAAAAAeAAAAAEAAABAAAAAZAAAAAAAAABoAQAAAAAAAAEAAABhAAAA8KNl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6VRpAPCjZQDwo2UAAAAAAAAAAAAAAAAAAAAAAAAAAAAAAAAAAAAAAAAAAAJ/f38AAAAAA8zMzADAwP8Af39/AAAAAAAAAAAAAAAAAAAAAAAAAAAAIQAAABgAAAAUAAAAZB8AACkfAABJMwAAYiMAABAAAAAmAAAACAAAAP//////////"/>
              </a:ext>
            </a:extLst>
          </p:cNvSpPr>
          <p:nvPr/>
        </p:nvSpPr>
        <p:spPr>
          <a:xfrm>
            <a:off x="5102860" y="5065395"/>
            <a:ext cx="3234055" cy="686435"/>
          </a:xfrm>
          <a:prstGeom prst="roundRect">
            <a:avLst>
              <a:gd name="adj" fmla="val 50000"/>
            </a:avLst>
          </a:prstGeom>
          <a:gradFill flip="none" rotWithShape="1">
            <a:gsLst>
              <a:gs pos="0">
                <a:srgbClr val="E95469"/>
              </a:gs>
              <a:gs pos="97000">
                <a:srgbClr val="F0A365"/>
              </a:gs>
              <a:gs pos="100000">
                <a:srgbClr val="F0A365"/>
              </a:gs>
            </a:gsLst>
            <a:lin ang="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6" name="CuadroTexto 12">
            <a:hlinkClick r:id="rId5"/>
          </p:cNvPr>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aiAAADsgAABDMgAAUCIAABAAAAAmAAAACAAAAP//////////"/>
              </a:ext>
            </a:extLst>
          </p:cNvSpPr>
          <p:nvPr/>
        </p:nvSpPr>
        <p:spPr>
          <a:xfrm>
            <a:off x="5269230" y="5239385"/>
            <a:ext cx="2901315" cy="338455"/>
          </a:xfrm>
          <a:prstGeom prst="rect">
            <a:avLst/>
          </a:prstGeom>
          <a:noFill/>
          <a:ln>
            <a:noFill/>
          </a:ln>
          <a:effectLst/>
        </p:spPr>
        <p:txBody>
          <a:bodyPr vert="horz" wrap="square" lIns="91440" tIns="45720" rIns="91440" bIns="45720" numCol="1" anchor="t"/>
          <a:lstStyle/>
          <a:p>
            <a:pPr algn="ctr">
              <a:defRPr lang="es-es"/>
            </a:pPr>
            <a:r>
              <a:rPr lang="es-es" sz="1600" b="1" dirty="0">
                <a:solidFill>
                  <a:schemeClr val="bg1"/>
                </a:solidFill>
                <a:latin typeface="Montserrat" pitchFamily="3" charset="0"/>
                <a:ea typeface="Calibri" pitchFamily="2" charset="0"/>
                <a:cs typeface="Calibri" pitchFamily="2" charset="0"/>
                <a:hlinkClick r:id="rId6">
                  <a:extLst>
                    <a:ext uri="{A12FA001-AC4F-418D-AE19-62706E023703}">
                      <ahyp:hlinkClr xmlns:ahyp="http://schemas.microsoft.com/office/drawing/2018/hyperlinkcolor" val="tx"/>
                    </a:ext>
                  </a:extLst>
                </a:hlinkClick>
              </a:rPr>
              <a:t>Contacta con nosotros</a:t>
            </a:r>
            <a:endParaRPr lang="es-es" sz="1600" b="1" dirty="0">
              <a:solidFill>
                <a:schemeClr val="bg1"/>
              </a:solidFill>
              <a:latin typeface="Montserrat" pitchFamily="3" charset="0"/>
              <a:ea typeface="Calibri" pitchFamily="2" charset="0"/>
              <a:cs typeface="Calibri" pitchFamily="2" charset="0"/>
            </a:endParaRPr>
          </a:p>
        </p:txBody>
      </p:sp>
      <p:sp>
        <p:nvSpPr>
          <p:cNvPr id="7" name="CuadroTexto 13"/>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ThsAAEgZAABeNwAAvhsAABAAAAAmAAAACAAAAP//////////"/>
              </a:ext>
            </a:extLst>
          </p:cNvSpPr>
          <p:nvPr/>
        </p:nvSpPr>
        <p:spPr>
          <a:xfrm>
            <a:off x="3940967" y="4109720"/>
            <a:ext cx="5557837" cy="400050"/>
          </a:xfrm>
          <a:prstGeom prst="rect">
            <a:avLst/>
          </a:prstGeom>
          <a:noFill/>
          <a:ln>
            <a:noFill/>
          </a:ln>
          <a:effectLst/>
        </p:spPr>
        <p:txBody>
          <a:bodyPr vert="horz" wrap="square" lIns="91440" tIns="45720" rIns="91440" bIns="45720" numCol="1" anchor="t"/>
          <a:lstStyle/>
          <a:p>
            <a:pPr algn="ctr">
              <a:defRPr lang="es-es"/>
            </a:pPr>
            <a:r>
              <a:rPr lang="es-ES" sz="2000" b="1" dirty="0">
                <a:solidFill>
                  <a:srgbClr val="3F3F3F"/>
                </a:solidFill>
                <a:latin typeface="Montserrat" pitchFamily="3" charset="0"/>
                <a:ea typeface="Calibri" pitchFamily="2" charset="0"/>
                <a:cs typeface="Calibri" pitchFamily="2" charset="0"/>
                <a:hlinkClick r:id="rId7"/>
              </a:rPr>
              <a:t>Tuplanapp.com</a:t>
            </a:r>
            <a:r>
              <a:rPr lang="es-ES" sz="2000" b="1" dirty="0">
                <a:solidFill>
                  <a:srgbClr val="3F3F3F"/>
                </a:solidFill>
                <a:latin typeface="Montserrat" pitchFamily="3" charset="0"/>
                <a:ea typeface="Calibri" pitchFamily="2" charset="0"/>
                <a:cs typeface="Calibri" pitchFamily="2" charset="0"/>
              </a:rPr>
              <a:t> 679 22 30 98 </a:t>
            </a:r>
            <a:r>
              <a:rPr lang="es-ES" sz="2000" b="1" dirty="0">
                <a:solidFill>
                  <a:srgbClr val="3F3F3F"/>
                </a:solidFill>
                <a:latin typeface="Montserrat" pitchFamily="3" charset="0"/>
                <a:ea typeface="Calibri" pitchFamily="2" charset="0"/>
                <a:cs typeface="Calibri" pitchFamily="2" charset="0"/>
                <a:hlinkClick r:id="rId8"/>
              </a:rPr>
              <a:t>info@tuplanapp.com</a:t>
            </a:r>
            <a:endParaRPr lang="es-es" sz="2000" b="1" dirty="0">
              <a:solidFill>
                <a:srgbClr val="3F3F3F"/>
              </a:solidFill>
              <a:latin typeface="Montserrat" pitchFamily="3" charset="0"/>
              <a:ea typeface="Calibri" pitchFamily="2" charset="0"/>
              <a:cs typeface="Calibri"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T///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P///wEAAAAAAAAAAAAAAAAAAAAAAAAAAAAAAAAAAAAAAAAAAAAAAAJ/f38A5+bm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J0D9ABrG/w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cAaAA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J0D9ABrG/wAAAAAAAAAAAAAAAAAAAAAAAAAAAAAAAAAAAAAAAAAAAAAAAAJ/f38A5+bm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2740FD"/>
              </a:gs>
              <a:gs pos="100000">
                <a:srgbClr val="1AC6FF"/>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1"/>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Hs3Bp5KTt9FqEj1HJxpF3M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cAaAA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J/f38A5+bm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f///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gkvT/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4"/>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3///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Funciones Sociales</a:t>
            </a:r>
          </a:p>
        </p:txBody>
      </p:sp>
      <p:sp>
        <p:nvSpPr>
          <p:cNvPr id="8" name="Rectángulo: esquinas redondeadas 9"/>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GcAaAA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f///wEAAAAAAAAAAAAAAAAAAAAAAAAAAAAAAAAAAAAAAAAAAAAAAAJ/f38AAAAAAMvLywDAwP8Af39/AAAAAAAAAAAAAAAAAAAAAAAAAAAAIQAAABgAAAAUAAAAnRwAAGoPAAB9TwAAFiwAABAAAAAmAAAACAAAAP//////////"/>
              </a:ext>
            </a:extLst>
          </p:cNvSpPr>
          <p:nvPr/>
        </p:nvSpPr>
        <p:spPr>
          <a:xfrm>
            <a:off x="4651375" y="2505710"/>
            <a:ext cx="8270240" cy="466090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2"/>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TR4AAE4SAAAZTgAATioAABAAAAAmAAAACAAAAP//////////"/>
              </a:ext>
            </a:extLst>
          </p:cNvSpPr>
          <p:nvPr/>
        </p:nvSpPr>
        <p:spPr>
          <a:xfrm>
            <a:off x="4925695" y="2975610"/>
            <a:ext cx="7769860" cy="3901440"/>
          </a:xfrm>
          <a:prstGeom prst="rect">
            <a:avLst/>
          </a:prstGeom>
          <a:noFill/>
          <a:ln>
            <a:noFill/>
          </a:ln>
          <a:effectLst/>
        </p:spPr>
        <p:txBody>
          <a:bodyPr vert="horz" wrap="square" lIns="91440" tIns="45720" rIns="91440" bIns="45720" numCol="1" anchor="t"/>
          <a:lstStyle/>
          <a:p>
            <a:pPr marL="285750" indent="-285750">
              <a:buFont typeface="Arial" pitchFamily="2" charset="0"/>
              <a:buChar char="•"/>
              <a:defRPr lang="es-es"/>
            </a:pPr>
            <a:r>
              <a:rPr lang="es-es" sz="1250" b="1">
                <a:solidFill>
                  <a:srgbClr val="3F3F3F"/>
                </a:solidFill>
                <a:latin typeface="Montserrat" pitchFamily="3" charset="0"/>
                <a:ea typeface="Calibri" pitchFamily="2" charset="0"/>
                <a:cs typeface="Calibri" pitchFamily="2" charset="0"/>
              </a:rPr>
              <a:t>Info-1 nivel: </a:t>
            </a:r>
            <a:r>
              <a:rPr lang="es-es" sz="1250">
                <a:solidFill>
                  <a:srgbClr val="3F3F3F"/>
                </a:solidFill>
                <a:latin typeface="Montserrat" pitchFamily="3" charset="0"/>
                <a:ea typeface="Calibri" pitchFamily="2" charset="0"/>
                <a:cs typeface="Calibri" pitchFamily="2" charset="0"/>
              </a:rPr>
              <a:t>con esta función puedes mostrar información con un completo editor de texto e incluso insertar contenido HTML.</a:t>
            </a:r>
          </a:p>
          <a:p>
            <a:pPr marL="285750" indent="-285750">
              <a:buFont typeface="Arial" pitchFamily="2" charset="0"/>
              <a:buChar char="•"/>
              <a:defRPr lang="es-es"/>
            </a:pPr>
            <a:endParaRPr lang="es-es" sz="1250">
              <a:solidFill>
                <a:srgbClr val="3F3F3F"/>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50" b="1">
                <a:solidFill>
                  <a:srgbClr val="3F3F3F"/>
                </a:solidFill>
                <a:latin typeface="Montserrat" pitchFamily="3" charset="0"/>
                <a:ea typeface="Calibri" pitchFamily="2" charset="0"/>
                <a:cs typeface="Calibri" pitchFamily="2" charset="0"/>
              </a:rPr>
              <a:t>Info-2 y 3 niveles: </a:t>
            </a:r>
            <a:r>
              <a:rPr lang="es-es" sz="1250">
                <a:solidFill>
                  <a:srgbClr val="3F3F3F"/>
                </a:solidFill>
                <a:latin typeface="Montserrat" pitchFamily="3" charset="0"/>
                <a:ea typeface="Calibri" pitchFamily="2" charset="0"/>
                <a:cs typeface="Calibri" pitchFamily="2" charset="0"/>
              </a:rPr>
              <a:t>organiza en categorías de 2 o 3 niveles la información que quieras mostrar.</a:t>
            </a:r>
          </a:p>
          <a:p>
            <a:pPr marL="285750" indent="-285750">
              <a:buFont typeface="Arial" pitchFamily="2" charset="0"/>
              <a:buChar char="•"/>
              <a:defRPr lang="es-es"/>
            </a:pPr>
            <a:endParaRPr lang="es-es" sz="1250">
              <a:solidFill>
                <a:srgbClr val="3F3F3F"/>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50" b="1">
                <a:solidFill>
                  <a:srgbClr val="3F3F3F"/>
                </a:solidFill>
                <a:latin typeface="Montserrat" pitchFamily="3" charset="0"/>
                <a:ea typeface="Calibri" pitchFamily="2" charset="0"/>
                <a:cs typeface="Calibri" pitchFamily="2" charset="0"/>
              </a:rPr>
              <a:t>Llamar: </a:t>
            </a:r>
            <a:r>
              <a:rPr lang="es-es" sz="1250">
                <a:solidFill>
                  <a:srgbClr val="3F3F3F"/>
                </a:solidFill>
                <a:latin typeface="Montserrat" pitchFamily="3" charset="0"/>
                <a:ea typeface="Calibri" pitchFamily="2" charset="0"/>
                <a:cs typeface="Calibri" pitchFamily="2" charset="0"/>
              </a:rPr>
              <a:t>permite llamar de manera fácil y rápida con un solo toque.</a:t>
            </a:r>
          </a:p>
          <a:p>
            <a:pPr marL="285750" indent="-285750">
              <a:buFont typeface="Arial" pitchFamily="2" charset="0"/>
              <a:buChar char="•"/>
              <a:defRPr lang="es-es"/>
            </a:pPr>
            <a:endParaRPr lang="es-es" sz="1250">
              <a:solidFill>
                <a:srgbClr val="3F3F3F"/>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50" b="1">
                <a:solidFill>
                  <a:srgbClr val="3F3F3F"/>
                </a:solidFill>
                <a:latin typeface="Montserrat" pitchFamily="3" charset="0"/>
                <a:ea typeface="Calibri" pitchFamily="2" charset="0"/>
                <a:cs typeface="Calibri" pitchFamily="2" charset="0"/>
              </a:rPr>
              <a:t>Contacto: </a:t>
            </a:r>
            <a:r>
              <a:rPr lang="es-es" sz="1250">
                <a:solidFill>
                  <a:srgbClr val="3F3F3F"/>
                </a:solidFill>
                <a:latin typeface="Montserrat" pitchFamily="3" charset="0"/>
                <a:ea typeface="Calibri" pitchFamily="2" charset="0"/>
                <a:cs typeface="Calibri" pitchFamily="2" charset="0"/>
              </a:rPr>
              <a:t>combina diferentes formas de contacto como llamar por teléfono con un toque, enviar un correo electrónico, acceder a tu página web, encontrar la dirección, y además, permite dejar comentarios, enlazar a otras funciones ¡y mucho más!</a:t>
            </a:r>
          </a:p>
          <a:p>
            <a:pPr marL="285750" indent="-285750">
              <a:buFont typeface="Arial" pitchFamily="2" charset="0"/>
              <a:buChar char="•"/>
              <a:defRPr lang="es-es"/>
            </a:pPr>
            <a:endParaRPr lang="es-es" sz="1250">
              <a:solidFill>
                <a:srgbClr val="3F3F3F"/>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50" b="1">
                <a:solidFill>
                  <a:srgbClr val="3F3F3F"/>
                </a:solidFill>
                <a:latin typeface="Montserrat" pitchFamily="3" charset="0"/>
                <a:ea typeface="Calibri" pitchFamily="2" charset="0"/>
                <a:cs typeface="Calibri" pitchFamily="2" charset="0"/>
              </a:rPr>
              <a:t>Direcciones: </a:t>
            </a:r>
            <a:r>
              <a:rPr lang="es-es" sz="1250">
                <a:solidFill>
                  <a:srgbClr val="3F3F3F"/>
                </a:solidFill>
                <a:latin typeface="Montserrat" pitchFamily="3" charset="0"/>
                <a:ea typeface="Calibri" pitchFamily="2" charset="0"/>
                <a:cs typeface="Calibri" pitchFamily="2" charset="0"/>
              </a:rPr>
              <a:t>dirige al usuario a las ubicaciones del negocio con sólo pulsar un botón.</a:t>
            </a:r>
          </a:p>
          <a:p>
            <a:pPr marL="285750" indent="-285750">
              <a:buFont typeface="Arial" pitchFamily="2" charset="0"/>
              <a:buChar char="•"/>
              <a:defRPr lang="es-es"/>
            </a:pPr>
            <a:endParaRPr lang="es-es" sz="1250">
              <a:solidFill>
                <a:srgbClr val="3F3F3F"/>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50" b="1">
                <a:solidFill>
                  <a:srgbClr val="3F3F3F"/>
                </a:solidFill>
                <a:latin typeface="Montserrat" pitchFamily="3" charset="0"/>
                <a:ea typeface="Calibri" pitchFamily="2" charset="0"/>
                <a:cs typeface="Calibri" pitchFamily="2" charset="0"/>
              </a:rPr>
              <a:t>Galería de Imágenes: </a:t>
            </a:r>
            <a:r>
              <a:rPr lang="es-es" sz="1250">
                <a:solidFill>
                  <a:srgbClr val="3F3F3F"/>
                </a:solidFill>
                <a:latin typeface="Montserrat" pitchFamily="3" charset="0"/>
                <a:ea typeface="Calibri" pitchFamily="2" charset="0"/>
                <a:cs typeface="Calibri" pitchFamily="2" charset="0"/>
              </a:rPr>
              <a:t>una manera sencilla de mostrar imágenes dentro de tu app.</a:t>
            </a:r>
          </a:p>
          <a:p>
            <a:pPr marL="285750" indent="-285750">
              <a:buFont typeface="Arial" pitchFamily="2" charset="0"/>
              <a:buChar char="•"/>
              <a:defRPr lang="es-es"/>
            </a:pPr>
            <a:endParaRPr lang="es-es" sz="1250">
              <a:solidFill>
                <a:srgbClr val="3F3F3F"/>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50" b="1">
                <a:solidFill>
                  <a:srgbClr val="3F3F3F"/>
                </a:solidFill>
                <a:latin typeface="Montserrat" pitchFamily="3" charset="0"/>
                <a:ea typeface="Calibri" pitchFamily="2" charset="0"/>
                <a:cs typeface="Calibri" pitchFamily="2" charset="0"/>
              </a:rPr>
              <a:t>Envío de fotos: </a:t>
            </a:r>
            <a:r>
              <a:rPr lang="es-es" sz="1250">
                <a:solidFill>
                  <a:srgbClr val="3F3F3F"/>
                </a:solidFill>
                <a:latin typeface="Montserrat" pitchFamily="3" charset="0"/>
                <a:ea typeface="Calibri" pitchFamily="2" charset="0"/>
                <a:cs typeface="Calibri" pitchFamily="2" charset="0"/>
              </a:rPr>
              <a:t>herramienta de envío rápido de foto y videos desde la app.</a:t>
            </a:r>
          </a:p>
          <a:p>
            <a:pPr marL="285750" indent="-285750">
              <a:buFont typeface="Arial" pitchFamily="2" charset="0"/>
              <a:buChar char="•"/>
              <a:defRPr lang="es-es"/>
            </a:pPr>
            <a:endParaRPr lang="es-es" sz="1250">
              <a:solidFill>
                <a:srgbClr val="3F3F3F"/>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50" b="1">
                <a:solidFill>
                  <a:srgbClr val="3F3F3F"/>
                </a:solidFill>
                <a:latin typeface="Montserrat" pitchFamily="3" charset="0"/>
                <a:ea typeface="Calibri" pitchFamily="2" charset="0"/>
                <a:cs typeface="Calibri" pitchFamily="2" charset="0"/>
              </a:rPr>
              <a:t>Muro social v2: </a:t>
            </a:r>
            <a:r>
              <a:rPr lang="es-es" sz="1250">
                <a:solidFill>
                  <a:srgbClr val="3F3F3F"/>
                </a:solidFill>
                <a:latin typeface="Montserrat" pitchFamily="3" charset="0"/>
                <a:ea typeface="Calibri" pitchFamily="2" charset="0"/>
                <a:cs typeface="Calibri" pitchFamily="2" charset="0"/>
              </a:rPr>
              <a:t>muro de comentarios para clientes donde puedes limitar conversaciones en un radio de kilómetros a su alrededor.</a:t>
            </a:r>
          </a:p>
        </p:txBody>
      </p:sp>
      <p:pic>
        <p:nvPicPr>
          <p:cNvPr id="10" name="Imagen 4"/>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C3////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AAAAACFEAAARRsAAD0wAAAQAAAAJgAAAAgAAAD//////////w=="/>
              </a:ext>
            </a:extLst>
          </p:cNvPicPr>
          <p:nvPr/>
        </p:nvPicPr>
        <p:blipFill>
          <a:blip r:embed="rId4"/>
          <a:stretch>
            <a:fillRect/>
          </a:stretch>
        </p:blipFill>
        <p:spPr>
          <a:xfrm>
            <a:off x="0" y="2685415"/>
            <a:ext cx="4432935" cy="5156200"/>
          </a:xfrm>
          <a:prstGeom prst="rect">
            <a:avLst/>
          </a:prstGeom>
          <a:noFill/>
          <a:ln>
            <a:noFill/>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r///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P///wEAAAAAAAAAAAAAAAAAAAAAAAAAAAAAAAAAAAAAAAAAAAAAAAJ/f38A5+bm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J0D9ABrG/w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z///8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J0D9ABrG/wAAAAAAAAAAAAAAAAAAAAAAAAAAAAAAAAAAAAAAAAAAAAAAAAJ/f38A5+bm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2740FD"/>
              </a:gs>
              <a:gs pos="100000">
                <a:srgbClr val="1AC6FF"/>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1"/>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Hs3Bp5KTt9FqEj1HJxpF3M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n///8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J/f38A5+bm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4"/>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z///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Funciones Sociales</a:t>
            </a:r>
          </a:p>
        </p:txBody>
      </p:sp>
      <p:sp>
        <p:nvSpPr>
          <p:cNvPr id="8" name="Rectángulo: esquinas redondeadas 9"/>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AsAAAA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f///wEAAAAAAAAAAAAAAAAAAAAAAAAAAAAAAAAAAAAAAAAAAAAAAAJ/f38AAAAAAMvLywDAwP8Af39/AAAAAAAAAAAAAAAAAAAAAAAAAAAAIQAAABgAAAAUAAAAnRwAAGoPAAB9TwAAFiwAABAAAAAmAAAACAAAAP//////////"/>
              </a:ext>
            </a:extLst>
          </p:cNvSpPr>
          <p:nvPr/>
        </p:nvSpPr>
        <p:spPr>
          <a:xfrm>
            <a:off x="4651375" y="2505710"/>
            <a:ext cx="8270240" cy="466090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2"/>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n///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KB4AAPgQAADzTQAAKCkAABAAAAAmAAAACAAAAP//////////"/>
              </a:ext>
            </a:extLst>
          </p:cNvSpPr>
          <p:nvPr/>
        </p:nvSpPr>
        <p:spPr>
          <a:xfrm>
            <a:off x="4902200" y="2758440"/>
            <a:ext cx="7769225" cy="3931920"/>
          </a:xfrm>
          <a:prstGeom prst="rect">
            <a:avLst/>
          </a:prstGeom>
          <a:noFill/>
          <a:ln>
            <a:noFill/>
          </a:ln>
          <a:effectLst/>
        </p:spPr>
        <p:txBody>
          <a:bodyPr vert="horz" wrap="square" lIns="91440" tIns="45720" rIns="91440" bIns="45720" numCol="1" anchor="t"/>
          <a:lstStyle/>
          <a:p>
            <a:pPr marL="285750" indent="-285750">
              <a:buFont typeface="Arial" pitchFamily="2" charset="0"/>
              <a:buChar char="•"/>
              <a:defRPr lang="es-es"/>
            </a:pPr>
            <a:r>
              <a:rPr lang="es-es" sz="1200" b="1">
                <a:solidFill>
                  <a:srgbClr val="414141"/>
                </a:solidFill>
                <a:latin typeface="Montserrat" pitchFamily="3" charset="0"/>
                <a:ea typeface="Calibri" pitchFamily="2" charset="0"/>
                <a:cs typeface="Calibri" pitchFamily="2" charset="0"/>
              </a:rPr>
              <a:t>Mensajes: </a:t>
            </a:r>
            <a:r>
              <a:rPr lang="es-es" sz="1200">
                <a:solidFill>
                  <a:srgbClr val="414141"/>
                </a:solidFill>
                <a:latin typeface="Montserrat" pitchFamily="3" charset="0"/>
                <a:ea typeface="Calibri" pitchFamily="2" charset="0"/>
                <a:cs typeface="Calibri" pitchFamily="2" charset="0"/>
              </a:rPr>
              <a:t>envía notificaciones push instantáneas, programadas, con ubicación geográfica, por geo-fencing, segmentadas por plataforma, grupos o usuarios individuales.</a:t>
            </a:r>
          </a:p>
          <a:p>
            <a:pPr marL="285750" indent="-285750">
              <a:buFont typeface="Arial" pitchFamily="2" charset="0"/>
              <a:buChar char="•"/>
              <a:defRPr lang="es-es"/>
            </a:pPr>
            <a:endParaRPr lang="es-es" sz="1200" b="1">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00" b="1">
                <a:solidFill>
                  <a:srgbClr val="414141"/>
                </a:solidFill>
                <a:latin typeface="Montserrat" pitchFamily="3" charset="0"/>
                <a:ea typeface="Calibri" pitchFamily="2" charset="0"/>
                <a:cs typeface="Calibri" pitchFamily="2" charset="0"/>
              </a:rPr>
              <a:t>Widget social: </a:t>
            </a:r>
            <a:r>
              <a:rPr lang="es-es" sz="1200">
                <a:solidFill>
                  <a:srgbClr val="414141"/>
                </a:solidFill>
                <a:latin typeface="Montserrat" pitchFamily="3" charset="0"/>
                <a:ea typeface="Calibri" pitchFamily="2" charset="0"/>
                <a:cs typeface="Calibri" pitchFamily="2" charset="0"/>
              </a:rPr>
              <a:t>publica en Facebook y Twitter los mensajes de las notificaciones push.</a:t>
            </a:r>
          </a:p>
          <a:p>
            <a:pPr marL="285750" indent="-285750">
              <a:buFont typeface="Arial" pitchFamily="2" charset="0"/>
              <a:buChar char="•"/>
              <a:defRPr lang="es-es"/>
            </a:pPr>
            <a:endParaRPr lang="es-es" sz="12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00" b="1">
                <a:solidFill>
                  <a:srgbClr val="414141"/>
                </a:solidFill>
                <a:latin typeface="Montserrat" pitchFamily="3" charset="0"/>
                <a:ea typeface="Calibri" pitchFamily="2" charset="0"/>
                <a:cs typeface="Calibri" pitchFamily="2" charset="0"/>
              </a:rPr>
              <a:t>Formulario: </a:t>
            </a:r>
            <a:r>
              <a:rPr lang="es-es" sz="1200">
                <a:solidFill>
                  <a:srgbClr val="414141"/>
                </a:solidFill>
                <a:latin typeface="Montserrat" pitchFamily="3" charset="0"/>
                <a:ea typeface="Calibri" pitchFamily="2" charset="0"/>
                <a:cs typeface="Calibri" pitchFamily="2" charset="0"/>
              </a:rPr>
              <a:t>formularios con envío de correo electrónico y al CMS altamente personalizables. Además también ofrecemos una sencilla integración con WuFoo, un constructor de formularios de terceros que ofrece gran cantidad de opciones.</a:t>
            </a:r>
          </a:p>
          <a:p>
            <a:pPr marL="285750" indent="-285750">
              <a:buFont typeface="Arial" pitchFamily="2" charset="0"/>
              <a:buChar char="•"/>
              <a:defRPr lang="es-es"/>
            </a:pPr>
            <a:endParaRPr lang="es-es" sz="12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00" b="1">
                <a:solidFill>
                  <a:srgbClr val="414141"/>
                </a:solidFill>
                <a:latin typeface="Montserrat" pitchFamily="3" charset="0"/>
                <a:ea typeface="Calibri" pitchFamily="2" charset="0"/>
                <a:cs typeface="Calibri" pitchFamily="2" charset="0"/>
              </a:rPr>
              <a:t>Newsletter: </a:t>
            </a:r>
            <a:r>
              <a:rPr lang="es-es" sz="1200">
                <a:solidFill>
                  <a:srgbClr val="414141"/>
                </a:solidFill>
                <a:latin typeface="Montserrat" pitchFamily="3" charset="0"/>
                <a:ea typeface="Calibri" pitchFamily="2" charset="0"/>
                <a:cs typeface="Calibri" pitchFamily="2" charset="0"/>
              </a:rPr>
              <a:t>es la manera perfecta de </a:t>
            </a:r>
            <a:r>
              <a:rPr lang="es-es" sz="1200" b="1">
                <a:solidFill>
                  <a:srgbClr val="414141"/>
                </a:solidFill>
                <a:latin typeface="Montserrat" pitchFamily="3" charset="0"/>
                <a:ea typeface="Calibri" pitchFamily="2" charset="0"/>
                <a:cs typeface="Calibri" pitchFamily="2" charset="0"/>
              </a:rPr>
              <a:t>recoger información de contacto de tus usuarios.</a:t>
            </a:r>
            <a:r>
              <a:rPr lang="es-es" sz="1200">
                <a:solidFill>
                  <a:srgbClr val="414141"/>
                </a:solidFill>
                <a:latin typeface="Montserrat" pitchFamily="3" charset="0"/>
                <a:ea typeface="Calibri" pitchFamily="2" charset="0"/>
                <a:cs typeface="Calibri" pitchFamily="2" charset="0"/>
              </a:rPr>
              <a:t>Desde la app podrás comunicar de manera sencilla y eficiente todas las ofertas que vas creando en tu negocio. ¡Combinar esta funcionalidad con la de notificaciones push puede ayudarte a hacer que tus usuarios saquen el máximo partido de la app! Sincroniza fácilmente estos datos con servicios de email marketing como MailChimp.</a:t>
            </a:r>
          </a:p>
          <a:p>
            <a:pPr>
              <a:defRPr lang="es-es"/>
            </a:pPr>
            <a:endParaRPr lang="es-es" sz="12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00" b="1">
                <a:solidFill>
                  <a:srgbClr val="414141"/>
                </a:solidFill>
                <a:latin typeface="Montserrat" pitchFamily="3" charset="0"/>
                <a:ea typeface="Calibri" pitchFamily="2" charset="0"/>
                <a:cs typeface="Calibri" pitchFamily="2" charset="0"/>
              </a:rPr>
              <a:t>Feeds RSS: </a:t>
            </a:r>
            <a:r>
              <a:rPr lang="es-es" sz="1200">
                <a:solidFill>
                  <a:srgbClr val="414141"/>
                </a:solidFill>
                <a:latin typeface="Montserrat" pitchFamily="3" charset="0"/>
                <a:ea typeface="Calibri" pitchFamily="2" charset="0"/>
                <a:cs typeface="Calibri" pitchFamily="2" charset="0"/>
              </a:rPr>
              <a:t>los feed RSS cargan un enlace dinámico que se actualiza de manera constante dentro de la app sin necesidad de hacer ninguna modificación de manera manual. Sirven para mostrar contenido actualizado con las últimas noticias, enlaces a artículos de un blog, ofertas…</a:t>
            </a:r>
          </a:p>
          <a:p>
            <a:pPr marL="285750" indent="-285750">
              <a:buFont typeface="Arial" pitchFamily="2" charset="0"/>
              <a:buChar char="•"/>
              <a:defRPr lang="es-es"/>
            </a:pPr>
            <a:endParaRPr lang="es-es" sz="12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200" b="1">
                <a:solidFill>
                  <a:srgbClr val="414141"/>
                </a:solidFill>
                <a:latin typeface="Montserrat" pitchFamily="3" charset="0"/>
                <a:ea typeface="Calibri" pitchFamily="2" charset="0"/>
                <a:cs typeface="Calibri" pitchFamily="2" charset="0"/>
              </a:rPr>
              <a:t>YouTube: </a:t>
            </a:r>
            <a:r>
              <a:rPr lang="es-es" sz="1200">
                <a:solidFill>
                  <a:srgbClr val="414141"/>
                </a:solidFill>
                <a:latin typeface="Montserrat" pitchFamily="3" charset="0"/>
                <a:ea typeface="Calibri" pitchFamily="2" charset="0"/>
                <a:cs typeface="Calibri" pitchFamily="2" charset="0"/>
              </a:rPr>
              <a:t>la función Youtube es perfecta para mostrar el canal de Youtube de tu negocio de manera clara y accesible. </a:t>
            </a:r>
          </a:p>
        </p:txBody>
      </p:sp>
      <p:pic>
        <p:nvPicPr>
          <p:cNvPr id="10" name="Imagen 13"/>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g////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OYCAABqDwAAkBwAAHAsAAAQAAAAJgAAAAgAAAD//////////w=="/>
              </a:ext>
            </a:extLst>
          </p:cNvPicPr>
          <p:nvPr/>
        </p:nvPicPr>
        <p:blipFill>
          <a:blip r:embed="rId4"/>
          <a:stretch>
            <a:fillRect/>
          </a:stretch>
        </p:blipFill>
        <p:spPr>
          <a:xfrm>
            <a:off x="471170" y="2505710"/>
            <a:ext cx="4171950" cy="4718050"/>
          </a:xfrm>
          <a:prstGeom prst="rect">
            <a:avLst/>
          </a:prstGeom>
          <a:noFill/>
          <a:ln>
            <a:noFill/>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cAaAA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P///wEAAAAAAAAAAAAAAAAAAAAAAAAAAAAAAAAAAAAAAAAAAAAAAAJ/f38A5+bm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J0D9ABrG/w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n///8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J0D9ABrG/wAAAAAAAAAAAAAAAAAAAAAAAAAAAAAAAAAAAAAAAAAAAAAAAAJ/f38A5+bm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2740FD"/>
              </a:gs>
              <a:gs pos="100000">
                <a:srgbClr val="1AC6FF"/>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1"/>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HTbxqhL2lJOuDedYBBOWUs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f///8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J/f38A5+bm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f///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eS+//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4"/>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z///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Función Premium de Grupos de usuarios</a:t>
            </a:r>
          </a:p>
        </p:txBody>
      </p:sp>
      <p:sp>
        <p:nvSpPr>
          <p:cNvPr id="8" name="Rectángulo: esquinas redondeadas 9"/>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AQAAAA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f///wEAAAAAAAAAAAAAAAAAAAAAAAAAAAAAAAAAAAAAAAAAAAAAAAJ/f38AAAAAAMvLywDAwP8Af39/AAAAAAAAAAAAAAAAAAAAAAAAAAAAIQAAABgAAAAUAAAAMAMAAGoPAAAwLwAAACkAABAAAAAmAAAACAAAAP//////////"/>
              </a:ext>
            </a:extLst>
          </p:cNvSpPr>
          <p:nvPr/>
        </p:nvSpPr>
        <p:spPr>
          <a:xfrm>
            <a:off x="518160" y="2505710"/>
            <a:ext cx="7152640" cy="415925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2"/>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f///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gQAAGARAACALAAA3CUAABAAAAAmAAAACAAAAP//////////"/>
              </a:ext>
            </a:extLst>
          </p:cNvSpPr>
          <p:nvPr/>
        </p:nvSpPr>
        <p:spPr>
          <a:xfrm>
            <a:off x="808990" y="2824480"/>
            <a:ext cx="6424930" cy="3329940"/>
          </a:xfrm>
          <a:prstGeom prst="rect">
            <a:avLst/>
          </a:prstGeom>
          <a:noFill/>
          <a:ln>
            <a:noFill/>
          </a:ln>
          <a:effectLst/>
        </p:spPr>
        <p:txBody>
          <a:bodyPr vert="horz" wrap="square" lIns="91440" tIns="45720" rIns="91440" bIns="45720" numCol="1" anchor="t"/>
          <a:lstStyle/>
          <a:p>
            <a:pPr>
              <a:defRPr lang="es-es"/>
            </a:pPr>
            <a:r>
              <a:rPr lang="es-es" sz="1250" b="1">
                <a:solidFill>
                  <a:srgbClr val="414141"/>
                </a:solidFill>
                <a:latin typeface="Montserrat" pitchFamily="3" charset="0"/>
                <a:ea typeface="Calibri" pitchFamily="2" charset="0"/>
                <a:cs typeface="Calibri" pitchFamily="2" charset="0"/>
              </a:rPr>
              <a:t>Grupos de usuarios: </a:t>
            </a:r>
            <a:r>
              <a:rPr lang="es-es" sz="1250">
                <a:solidFill>
                  <a:srgbClr val="414141"/>
                </a:solidFill>
                <a:latin typeface="Montserrat" pitchFamily="3" charset="0"/>
                <a:ea typeface="Calibri" pitchFamily="2" charset="0"/>
                <a:cs typeface="Calibri" pitchFamily="2" charset="0"/>
              </a:rPr>
              <a:t>es una gran solución para la creación de grupos, usuarios y acceso de invitados mientras se controlan los accesos de cada grupo a cada función. Además, te permitirásegmentar el envío de notificaciones por grupos o usuarios específicos, dándote un nuevo nivel de control sobre tu sistema de notificaciones push.</a:t>
            </a:r>
          </a:p>
          <a:p>
            <a:pPr>
              <a:defRPr lang="es-es"/>
            </a:pPr>
            <a:endParaRPr lang="es-es" sz="1250">
              <a:solidFill>
                <a:srgbClr val="414141"/>
              </a:solidFill>
              <a:latin typeface="Montserrat" pitchFamily="3" charset="0"/>
              <a:ea typeface="Calibri" pitchFamily="2" charset="0"/>
              <a:cs typeface="Calibri" pitchFamily="2" charset="0"/>
            </a:endParaRPr>
          </a:p>
          <a:p>
            <a:pPr>
              <a:defRPr lang="es-es"/>
            </a:pPr>
            <a:r>
              <a:rPr lang="es-es" sz="1250">
                <a:solidFill>
                  <a:srgbClr val="414141"/>
                </a:solidFill>
                <a:latin typeface="Montserrat" pitchFamily="3" charset="0"/>
                <a:ea typeface="Calibri" pitchFamily="2" charset="0"/>
                <a:cs typeface="Calibri" pitchFamily="2" charset="0"/>
              </a:rPr>
              <a:t>Con la función de Grupos de usuarios, podrás limitar el acceso a determinadas áreas de tu app para sólo uno o varios grupos de usuarios. Por ejemplo en el caso de un Colegio, puede haber un área privada para Profesores y Dirección, otra para la Asociación de Madres y Padres de Alumnos, y otra para estudiantes.</a:t>
            </a:r>
          </a:p>
          <a:p>
            <a:pPr>
              <a:defRPr lang="es-es"/>
            </a:pPr>
            <a:endParaRPr lang="es-es" sz="1250">
              <a:solidFill>
                <a:srgbClr val="414141"/>
              </a:solidFill>
              <a:latin typeface="Montserrat" pitchFamily="3" charset="0"/>
              <a:ea typeface="Calibri" pitchFamily="2" charset="0"/>
              <a:cs typeface="Calibri" pitchFamily="2" charset="0"/>
            </a:endParaRPr>
          </a:p>
          <a:p>
            <a:pPr>
              <a:defRPr lang="es-es"/>
            </a:pPr>
            <a:r>
              <a:rPr lang="es-es" sz="1250">
                <a:solidFill>
                  <a:srgbClr val="414141"/>
                </a:solidFill>
                <a:latin typeface="Montserrat" pitchFamily="3" charset="0"/>
                <a:ea typeface="Calibri" pitchFamily="2" charset="0"/>
                <a:cs typeface="Calibri" pitchFamily="2" charset="0"/>
              </a:rPr>
              <a:t>Otro ejemplo puede ser una app para una empresa, con un área para clientes y un área privada para los trabajadores, donde puedan realizar reportes a la empresa, por ejemplo de sus visitas comerciales, o en el caso de una aseguradora la información relativa al parte de un seguro, pudiendo adjuntar fotos y textos.</a:t>
            </a:r>
          </a:p>
        </p:txBody>
      </p:sp>
      <p:pic>
        <p:nvPicPr>
          <p:cNvPr id="10" name="Imagen 13"/>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C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Fs6AACXCQAAqE8AAC0jAAAQAAAAJgAAAAgAAAD//////////w=="/>
              </a:ext>
            </a:extLst>
          </p:cNvPicPr>
          <p:nvPr/>
        </p:nvPicPr>
        <p:blipFill>
          <a:blip r:embed="rId4"/>
          <a:stretch>
            <a:fillRect/>
          </a:stretch>
        </p:blipFill>
        <p:spPr>
          <a:xfrm>
            <a:off x="9486265" y="1558925"/>
            <a:ext cx="3462655" cy="4159250"/>
          </a:xfrm>
          <a:prstGeom prst="rect">
            <a:avLst/>
          </a:prstGeom>
          <a:noFill/>
          <a:ln>
            <a:noFill/>
          </a:ln>
          <a:effectLst/>
        </p:spPr>
      </p:pic>
      <p:pic>
        <p:nvPicPr>
          <p:cNvPr id="11" name="Imagen 2"/>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NABE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KAxAAD3EgAA9UcAAMstAAAQAAAAJgAAAAgAAAD//////////w=="/>
              </a:ext>
            </a:extLst>
          </p:cNvPicPr>
          <p:nvPr/>
        </p:nvPicPr>
        <p:blipFill>
          <a:blip r:embed="rId5"/>
          <a:stretch>
            <a:fillRect/>
          </a:stretch>
        </p:blipFill>
        <p:spPr>
          <a:xfrm>
            <a:off x="8067040" y="3082925"/>
            <a:ext cx="3630295" cy="4361180"/>
          </a:xfrm>
          <a:prstGeom prst="rect">
            <a:avLst/>
          </a:prstGeom>
          <a:noFill/>
          <a:ln>
            <a:noFill/>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z///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8aVlAOlUaQ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f///8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8aVlAOlUaQ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F1A565"/>
              </a:gs>
              <a:gs pos="100000">
                <a:srgbClr val="E95469"/>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1"/>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LX6bgoubylAvlGkNtlZk0E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f///8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v///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K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4"/>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T///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QQsAABAAAAAmAAAACAAAAP//////////"/>
              </a:ext>
            </a:extLst>
          </p:cNvSpPr>
          <p:nvPr/>
        </p:nvSpPr>
        <p:spPr>
          <a:xfrm>
            <a:off x="2753995" y="1372235"/>
            <a:ext cx="7931785" cy="457200"/>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Funciones promocionales</a:t>
            </a:r>
          </a:p>
        </p:txBody>
      </p:sp>
      <p:sp>
        <p:nvSpPr>
          <p:cNvPr id="8" name="Rectángulo: esquinas redondeadas 14"/>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A4AAAA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nRwAAGoPAAB9TwAAFiwAABAAAAAmAAAACAAAAP//////////"/>
              </a:ext>
            </a:extLst>
          </p:cNvSpPr>
          <p:nvPr/>
        </p:nvSpPr>
        <p:spPr>
          <a:xfrm>
            <a:off x="4651375" y="2505710"/>
            <a:ext cx="8270240" cy="466090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n///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KB4AAPgQAADzTQAAiCwAABAAAAAmAAAACAAAAP//////////"/>
              </a:ext>
            </a:extLst>
          </p:cNvSpPr>
          <p:nvPr/>
        </p:nvSpPr>
        <p:spPr>
          <a:xfrm>
            <a:off x="4902200" y="2758440"/>
            <a:ext cx="7769225" cy="4480560"/>
          </a:xfrm>
          <a:prstGeom prst="rect">
            <a:avLst/>
          </a:prstGeom>
          <a:noFill/>
          <a:ln>
            <a:noFill/>
          </a:ln>
          <a:effectLst/>
        </p:spPr>
        <p:txBody>
          <a:bodyPr vert="horz" wrap="square" lIns="91440" tIns="45720" rIns="91440" bIns="45720" numCol="1" anchor="t"/>
          <a:lstStyle/>
          <a:p>
            <a:pPr marL="171450" indent="-171450">
              <a:buFont typeface="Arial" pitchFamily="2" charset="0"/>
              <a:buChar char="•"/>
              <a:defRPr lang="es-es"/>
            </a:pPr>
            <a:r>
              <a:rPr lang="es-es" sz="1200" b="1" dirty="0">
                <a:solidFill>
                  <a:srgbClr val="414141"/>
                </a:solidFill>
                <a:latin typeface="Montserrat" pitchFamily="3" charset="0"/>
                <a:ea typeface="Calibri" pitchFamily="2" charset="0"/>
                <a:cs typeface="Calibri" pitchFamily="2" charset="0"/>
              </a:rPr>
              <a:t>Eventos V2: </a:t>
            </a:r>
            <a:r>
              <a:rPr lang="es-es" sz="1200" dirty="0">
                <a:solidFill>
                  <a:srgbClr val="414141"/>
                </a:solidFill>
                <a:latin typeface="Montserrat" pitchFamily="3" charset="0"/>
                <a:ea typeface="Calibri" pitchFamily="2" charset="0"/>
                <a:cs typeface="Calibri" pitchFamily="2" charset="0"/>
              </a:rPr>
              <a:t>muestra información clave sobre eventos y promociones, registra a los asistentes y permite la publicación de fotos y comentarios.</a:t>
            </a:r>
          </a:p>
          <a:p>
            <a:pPr marL="171450" indent="-171450">
              <a:buFont typeface="Arial" pitchFamily="2" charset="0"/>
              <a:buChar char="•"/>
              <a:defRPr lang="es-es"/>
            </a:pPr>
            <a:endParaRPr lang="es-es" sz="1200" dirty="0">
              <a:solidFill>
                <a:srgbClr val="414141"/>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dirty="0">
                <a:solidFill>
                  <a:srgbClr val="414141"/>
                </a:solidFill>
                <a:latin typeface="Montserrat" pitchFamily="3" charset="0"/>
                <a:ea typeface="Calibri" pitchFamily="2" charset="0"/>
                <a:cs typeface="Calibri" pitchFamily="2" charset="0"/>
              </a:rPr>
              <a:t>Pedidos de comida: </a:t>
            </a:r>
            <a:r>
              <a:rPr lang="es-es" sz="1200" dirty="0">
                <a:solidFill>
                  <a:srgbClr val="414141"/>
                </a:solidFill>
                <a:latin typeface="Montserrat" pitchFamily="3" charset="0"/>
                <a:ea typeface="Calibri" pitchFamily="2" charset="0"/>
                <a:cs typeface="Calibri" pitchFamily="2" charset="0"/>
              </a:rPr>
              <a:t>potente función de pedidos de comida con pagos en efectivo o con pagos integrados con diversas plataformas populares como </a:t>
            </a:r>
            <a:r>
              <a:rPr lang="es-es" sz="1200" dirty="0" err="1">
                <a:solidFill>
                  <a:srgbClr val="414141"/>
                </a:solidFill>
                <a:latin typeface="Montserrat" pitchFamily="3" charset="0"/>
                <a:ea typeface="Calibri" pitchFamily="2" charset="0"/>
                <a:cs typeface="Calibri" pitchFamily="2" charset="0"/>
              </a:rPr>
              <a:t>Braintree</a:t>
            </a:r>
            <a:r>
              <a:rPr lang="es-es" sz="1200" dirty="0">
                <a:solidFill>
                  <a:srgbClr val="414141"/>
                </a:solidFill>
                <a:latin typeface="Montserrat" pitchFamily="3" charset="0"/>
                <a:ea typeface="Calibri" pitchFamily="2" charset="0"/>
                <a:cs typeface="Calibri" pitchFamily="2" charset="0"/>
              </a:rPr>
              <a:t>, </a:t>
            </a:r>
            <a:r>
              <a:rPr lang="es-es" sz="1200" dirty="0" err="1">
                <a:solidFill>
                  <a:srgbClr val="414141"/>
                </a:solidFill>
                <a:latin typeface="Montserrat" pitchFamily="3" charset="0"/>
                <a:ea typeface="Calibri" pitchFamily="2" charset="0"/>
                <a:cs typeface="Calibri" pitchFamily="2" charset="0"/>
              </a:rPr>
              <a:t>Pay</a:t>
            </a:r>
            <a:r>
              <a:rPr lang="es-es" sz="1200" dirty="0">
                <a:solidFill>
                  <a:srgbClr val="414141"/>
                </a:solidFill>
                <a:latin typeface="Montserrat" pitchFamily="3" charset="0"/>
                <a:ea typeface="Calibri" pitchFamily="2" charset="0"/>
                <a:cs typeface="Calibri" pitchFamily="2" charset="0"/>
              </a:rPr>
              <a:t> U, </a:t>
            </a:r>
            <a:r>
              <a:rPr lang="es-es" sz="1200" dirty="0" err="1">
                <a:solidFill>
                  <a:srgbClr val="414141"/>
                </a:solidFill>
                <a:latin typeface="Montserrat" pitchFamily="3" charset="0"/>
                <a:ea typeface="Calibri" pitchFamily="2" charset="0"/>
                <a:cs typeface="Calibri" pitchFamily="2" charset="0"/>
              </a:rPr>
              <a:t>Stripe</a:t>
            </a:r>
            <a:r>
              <a:rPr lang="es-es" sz="1200" dirty="0">
                <a:solidFill>
                  <a:srgbClr val="414141"/>
                </a:solidFill>
                <a:latin typeface="Montserrat" pitchFamily="3" charset="0"/>
                <a:ea typeface="Calibri" pitchFamily="2" charset="0"/>
                <a:cs typeface="Calibri" pitchFamily="2" charset="0"/>
              </a:rPr>
              <a:t> y </a:t>
            </a:r>
            <a:r>
              <a:rPr lang="es-es" sz="1200" dirty="0" err="1">
                <a:solidFill>
                  <a:srgbClr val="414141"/>
                </a:solidFill>
                <a:latin typeface="Montserrat" pitchFamily="3" charset="0"/>
                <a:ea typeface="Calibri" pitchFamily="2" charset="0"/>
                <a:cs typeface="Calibri" pitchFamily="2" charset="0"/>
              </a:rPr>
              <a:t>Authorize</a:t>
            </a:r>
            <a:r>
              <a:rPr lang="es-es" sz="1200" dirty="0">
                <a:solidFill>
                  <a:srgbClr val="414141"/>
                </a:solidFill>
                <a:latin typeface="Montserrat" pitchFamily="3" charset="0"/>
                <a:ea typeface="Calibri" pitchFamily="2" charset="0"/>
                <a:cs typeface="Calibri" pitchFamily="2" charset="0"/>
              </a:rPr>
              <a:t>.</a:t>
            </a:r>
          </a:p>
          <a:p>
            <a:pPr marL="171450" indent="-171450">
              <a:buFont typeface="Arial" pitchFamily="2" charset="0"/>
              <a:buChar char="•"/>
              <a:defRPr lang="es-es" sz="1200">
                <a:solidFill>
                  <a:srgbClr val="414141"/>
                </a:solidFill>
                <a:latin typeface="Montserrat" pitchFamily="3" charset="0"/>
                <a:ea typeface="Calibri" pitchFamily="2" charset="0"/>
                <a:cs typeface="Calibri" pitchFamily="2" charset="0"/>
              </a:defRPr>
            </a:pPr>
            <a:endParaRPr lang="es-es" sz="1200" dirty="0">
              <a:solidFill>
                <a:srgbClr val="414141"/>
              </a:solidFill>
              <a:latin typeface="Montserrat" pitchFamily="3" charset="0"/>
              <a:ea typeface="Calibri" pitchFamily="2" charset="0"/>
              <a:cs typeface="Calibri" pitchFamily="2" charset="0"/>
            </a:endParaRPr>
          </a:p>
          <a:p>
            <a:pPr marL="171450" indent="-171450">
              <a:buFont typeface="Arial" pitchFamily="2" charset="0"/>
              <a:buChar char="•"/>
              <a:defRPr lang="es-es" sz="1200">
                <a:solidFill>
                  <a:srgbClr val="414141"/>
                </a:solidFill>
                <a:latin typeface="Montserrat" pitchFamily="3" charset="0"/>
                <a:ea typeface="Calibri" pitchFamily="2" charset="0"/>
                <a:cs typeface="Calibri" pitchFamily="2" charset="0"/>
              </a:defRPr>
            </a:pPr>
            <a:r>
              <a:rPr lang="es-es" b="1" dirty="0">
                <a:latin typeface="Calibri" pitchFamily="2" charset="0"/>
                <a:ea typeface="Calibri" pitchFamily="2" charset="0"/>
                <a:cs typeface="Calibri" pitchFamily="2" charset="0"/>
              </a:rPr>
              <a:t>Fidelización:</a:t>
            </a:r>
            <a:r>
              <a:rPr lang="en-us" dirty="0"/>
              <a:t> </a:t>
            </a:r>
            <a:r>
              <a:rPr lang="en-us" dirty="0" err="1"/>
              <a:t>incrementa</a:t>
            </a:r>
            <a:r>
              <a:rPr lang="en-us" dirty="0"/>
              <a:t> las </a:t>
            </a:r>
            <a:r>
              <a:rPr lang="en-us" dirty="0" err="1"/>
              <a:t>visitas</a:t>
            </a:r>
            <a:r>
              <a:rPr lang="en-us" dirty="0"/>
              <a:t> a </a:t>
            </a:r>
            <a:r>
              <a:rPr lang="en-us" dirty="0" err="1"/>
              <a:t>tu</a:t>
            </a:r>
            <a:r>
              <a:rPr lang="en-us" dirty="0"/>
              <a:t> </a:t>
            </a:r>
            <a:r>
              <a:rPr lang="en-us" dirty="0" err="1"/>
              <a:t>negocio</a:t>
            </a:r>
            <a:r>
              <a:rPr lang="en-us" dirty="0"/>
              <a:t> </a:t>
            </a:r>
            <a:r>
              <a:rPr lang="en-us" dirty="0" err="1"/>
              <a:t>fidelizando</a:t>
            </a:r>
            <a:r>
              <a:rPr lang="en-us" dirty="0"/>
              <a:t> a </a:t>
            </a:r>
            <a:r>
              <a:rPr lang="en-us" dirty="0" err="1"/>
              <a:t>tus</a:t>
            </a:r>
            <a:r>
              <a:rPr lang="en-us" dirty="0"/>
              <a:t> </a:t>
            </a:r>
            <a:r>
              <a:rPr lang="en-us" dirty="0" err="1"/>
              <a:t>clientes</a:t>
            </a:r>
            <a:r>
              <a:rPr lang="en-us" dirty="0"/>
              <a:t>. </a:t>
            </a:r>
            <a:r>
              <a:rPr lang="en-us" dirty="0" err="1"/>
              <a:t>Proporciona</a:t>
            </a:r>
            <a:r>
              <a:rPr lang="en-us" dirty="0"/>
              <a:t> </a:t>
            </a:r>
            <a:r>
              <a:rPr lang="en-us" dirty="0" err="1"/>
              <a:t>tarjetas</a:t>
            </a:r>
            <a:r>
              <a:rPr lang="en-us" dirty="0"/>
              <a:t> de </a:t>
            </a:r>
            <a:r>
              <a:rPr lang="en-us" dirty="0" err="1"/>
              <a:t>sellos</a:t>
            </a:r>
            <a:r>
              <a:rPr lang="en-us" dirty="0"/>
              <a:t> o </a:t>
            </a:r>
            <a:r>
              <a:rPr lang="en-us" dirty="0" err="1"/>
              <a:t>cupones</a:t>
            </a:r>
            <a:r>
              <a:rPr lang="en-us" dirty="0"/>
              <a:t> con clave secreta o </a:t>
            </a:r>
            <a:r>
              <a:rPr lang="en-us" dirty="0" err="1"/>
              <a:t>código</a:t>
            </a:r>
            <a:r>
              <a:rPr lang="en-us" dirty="0"/>
              <a:t> QR, </a:t>
            </a:r>
            <a:r>
              <a:rPr lang="en-us" dirty="0" err="1"/>
              <a:t>pudiendo</a:t>
            </a:r>
            <a:r>
              <a:rPr lang="en-us" dirty="0"/>
              <a:t> </a:t>
            </a:r>
            <a:r>
              <a:rPr lang="en-us" dirty="0" err="1"/>
              <a:t>limitar</a:t>
            </a:r>
            <a:r>
              <a:rPr lang="en-us" dirty="0"/>
              <a:t> la </a:t>
            </a:r>
            <a:r>
              <a:rPr lang="en-us" dirty="0" err="1"/>
              <a:t>posibilidad</a:t>
            </a:r>
            <a:r>
              <a:rPr lang="en-us" dirty="0"/>
              <a:t> de </a:t>
            </a:r>
            <a:r>
              <a:rPr lang="en-us" dirty="0" err="1"/>
              <a:t>utilizarlos</a:t>
            </a:r>
            <a:r>
              <a:rPr lang="en-us" dirty="0"/>
              <a:t> </a:t>
            </a:r>
            <a:r>
              <a:rPr lang="en-us" dirty="0" err="1"/>
              <a:t>en</a:t>
            </a:r>
            <a:r>
              <a:rPr lang="en-us" dirty="0"/>
              <a:t> la </a:t>
            </a:r>
            <a:r>
              <a:rPr lang="en-us" dirty="0" err="1"/>
              <a:t>ubicación</a:t>
            </a:r>
            <a:r>
              <a:rPr lang="en-us" dirty="0"/>
              <a:t> del </a:t>
            </a:r>
            <a:r>
              <a:rPr lang="en-us" dirty="0" err="1"/>
              <a:t>negocio</a:t>
            </a:r>
            <a:r>
              <a:rPr lang="en-us" dirty="0"/>
              <a:t> y con una </a:t>
            </a:r>
            <a:r>
              <a:rPr lang="en-us" dirty="0" err="1"/>
              <a:t>limitación</a:t>
            </a:r>
            <a:r>
              <a:rPr lang="en-us" dirty="0"/>
              <a:t> de </a:t>
            </a:r>
            <a:r>
              <a:rPr lang="en-us" dirty="0" err="1"/>
              <a:t>tiempo</a:t>
            </a:r>
            <a:r>
              <a:rPr lang="en-us" dirty="0"/>
              <a:t> </a:t>
            </a:r>
            <a:r>
              <a:rPr lang="en-us" dirty="0" err="1"/>
              <a:t>determinada</a:t>
            </a:r>
            <a:r>
              <a:rPr lang="en-us" dirty="0"/>
              <a:t> entre </a:t>
            </a:r>
            <a:r>
              <a:rPr lang="en-us" dirty="0" err="1"/>
              <a:t>cada</a:t>
            </a:r>
            <a:r>
              <a:rPr lang="en-us" dirty="0"/>
              <a:t> </a:t>
            </a:r>
            <a:r>
              <a:rPr lang="en-us" dirty="0" err="1"/>
              <a:t>canje</a:t>
            </a:r>
            <a:r>
              <a:rPr lang="en-us" dirty="0"/>
              <a:t>. </a:t>
            </a:r>
            <a:r>
              <a:rPr lang="en-us" dirty="0" err="1"/>
              <a:t>Crea</a:t>
            </a:r>
            <a:r>
              <a:rPr lang="en-us" dirty="0"/>
              <a:t> un </a:t>
            </a:r>
            <a:r>
              <a:rPr lang="en-us" dirty="0" err="1"/>
              <a:t>catálogo</a:t>
            </a:r>
            <a:r>
              <a:rPr lang="en-us" dirty="0"/>
              <a:t> de puntos o un </a:t>
            </a:r>
            <a:r>
              <a:rPr lang="en-us" dirty="0" err="1"/>
              <a:t>progreso</a:t>
            </a:r>
            <a:r>
              <a:rPr lang="en-us" dirty="0"/>
              <a:t> de </a:t>
            </a:r>
            <a:r>
              <a:rPr lang="en-us" dirty="0" err="1"/>
              <a:t>desbloqueo</a:t>
            </a:r>
            <a:r>
              <a:rPr lang="en-us" dirty="0"/>
              <a:t> de </a:t>
            </a:r>
            <a:r>
              <a:rPr lang="en-us" dirty="0" err="1"/>
              <a:t>ofertas</a:t>
            </a:r>
            <a:r>
              <a:rPr lang="en-us" dirty="0"/>
              <a:t> </a:t>
            </a:r>
            <a:r>
              <a:rPr lang="en-us" dirty="0" err="1"/>
              <a:t>progresivo</a:t>
            </a:r>
            <a:r>
              <a:rPr lang="en-us" dirty="0"/>
              <a:t> para </a:t>
            </a:r>
            <a:r>
              <a:rPr lang="en-us" dirty="0" err="1"/>
              <a:t>aumentar</a:t>
            </a:r>
            <a:r>
              <a:rPr lang="en-us" dirty="0"/>
              <a:t> las </a:t>
            </a:r>
            <a:r>
              <a:rPr lang="en-us" dirty="0" err="1"/>
              <a:t>visitas</a:t>
            </a:r>
            <a:r>
              <a:rPr lang="en-us" dirty="0"/>
              <a:t> y las </a:t>
            </a:r>
            <a:r>
              <a:rPr lang="en-us" dirty="0" err="1"/>
              <a:t>ventas</a:t>
            </a:r>
            <a:r>
              <a:rPr lang="en-us" dirty="0"/>
              <a:t> de forma </a:t>
            </a:r>
            <a:r>
              <a:rPr lang="en-us" dirty="0" err="1"/>
              <a:t>fácil</a:t>
            </a:r>
            <a:r>
              <a:rPr lang="en-us" dirty="0"/>
              <a:t> y </a:t>
            </a:r>
            <a:r>
              <a:rPr lang="en-us" dirty="0" err="1"/>
              <a:t>rápida</a:t>
            </a:r>
            <a:r>
              <a:rPr lang="en-us" dirty="0"/>
              <a:t>.</a:t>
            </a:r>
          </a:p>
          <a:p>
            <a:pPr marL="171450" indent="-171450">
              <a:buFont typeface="Arial" pitchFamily="2" charset="0"/>
              <a:buChar char="•"/>
              <a:defRPr lang="es-es"/>
            </a:pPr>
            <a:endParaRPr lang="es-es" sz="1200" dirty="0">
              <a:solidFill>
                <a:srgbClr val="414141"/>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dirty="0">
                <a:solidFill>
                  <a:srgbClr val="414141"/>
                </a:solidFill>
                <a:latin typeface="Montserrat" pitchFamily="3" charset="0"/>
                <a:ea typeface="Calibri" pitchFamily="2" charset="0"/>
                <a:cs typeface="Calibri" pitchFamily="2" charset="0"/>
              </a:rPr>
              <a:t>Tienda: </a:t>
            </a:r>
            <a:r>
              <a:rPr lang="es-es" sz="1200" dirty="0">
                <a:solidFill>
                  <a:srgbClr val="414141"/>
                </a:solidFill>
                <a:latin typeface="Montserrat" pitchFamily="3" charset="0"/>
                <a:ea typeface="Calibri" pitchFamily="2" charset="0"/>
                <a:cs typeface="Calibri" pitchFamily="2" charset="0"/>
              </a:rPr>
              <a:t>Vende los productos de tu tienda o productos digitales y acepta pagos en efectivo o a través de la app mediante plataformas populares </a:t>
            </a:r>
            <a:r>
              <a:rPr lang="es-es" sz="1200" dirty="0" err="1">
                <a:solidFill>
                  <a:srgbClr val="414141"/>
                </a:solidFill>
                <a:latin typeface="Montserrat" pitchFamily="3" charset="0"/>
                <a:ea typeface="Calibri" pitchFamily="2" charset="0"/>
                <a:cs typeface="Calibri" pitchFamily="2" charset="0"/>
              </a:rPr>
              <a:t>integradasBraintree</a:t>
            </a:r>
            <a:r>
              <a:rPr lang="es-es" sz="1200" dirty="0">
                <a:solidFill>
                  <a:srgbClr val="414141"/>
                </a:solidFill>
                <a:latin typeface="Montserrat" pitchFamily="3" charset="0"/>
                <a:ea typeface="Calibri" pitchFamily="2" charset="0"/>
                <a:cs typeface="Calibri" pitchFamily="2" charset="0"/>
              </a:rPr>
              <a:t>, </a:t>
            </a:r>
            <a:r>
              <a:rPr lang="es-es" sz="1200" dirty="0" err="1">
                <a:solidFill>
                  <a:srgbClr val="414141"/>
                </a:solidFill>
                <a:latin typeface="Montserrat" pitchFamily="3" charset="0"/>
                <a:ea typeface="Calibri" pitchFamily="2" charset="0"/>
                <a:cs typeface="Calibri" pitchFamily="2" charset="0"/>
              </a:rPr>
              <a:t>Pay</a:t>
            </a:r>
            <a:r>
              <a:rPr lang="es-es" sz="1200" dirty="0">
                <a:solidFill>
                  <a:srgbClr val="414141"/>
                </a:solidFill>
                <a:latin typeface="Montserrat" pitchFamily="3" charset="0"/>
                <a:ea typeface="Calibri" pitchFamily="2" charset="0"/>
                <a:cs typeface="Calibri" pitchFamily="2" charset="0"/>
              </a:rPr>
              <a:t> U, </a:t>
            </a:r>
            <a:r>
              <a:rPr lang="es-es" sz="1200" dirty="0" err="1">
                <a:solidFill>
                  <a:srgbClr val="414141"/>
                </a:solidFill>
                <a:latin typeface="Montserrat" pitchFamily="3" charset="0"/>
                <a:ea typeface="Calibri" pitchFamily="2" charset="0"/>
                <a:cs typeface="Calibri" pitchFamily="2" charset="0"/>
              </a:rPr>
              <a:t>Stripe</a:t>
            </a:r>
            <a:r>
              <a:rPr lang="es-es" sz="1200" dirty="0">
                <a:solidFill>
                  <a:srgbClr val="414141"/>
                </a:solidFill>
                <a:latin typeface="Montserrat" pitchFamily="3" charset="0"/>
                <a:ea typeface="Calibri" pitchFamily="2" charset="0"/>
                <a:cs typeface="Calibri" pitchFamily="2" charset="0"/>
              </a:rPr>
              <a:t> y </a:t>
            </a:r>
            <a:r>
              <a:rPr lang="es-es" sz="1200" dirty="0" err="1">
                <a:solidFill>
                  <a:srgbClr val="414141"/>
                </a:solidFill>
                <a:latin typeface="Montserrat" pitchFamily="3" charset="0"/>
                <a:ea typeface="Calibri" pitchFamily="2" charset="0"/>
                <a:cs typeface="Calibri" pitchFamily="2" charset="0"/>
              </a:rPr>
              <a:t>Authorize</a:t>
            </a:r>
            <a:r>
              <a:rPr lang="es-es" sz="1200" dirty="0">
                <a:solidFill>
                  <a:srgbClr val="414141"/>
                </a:solidFill>
                <a:latin typeface="Montserrat" pitchFamily="3" charset="0"/>
                <a:ea typeface="Calibri" pitchFamily="2" charset="0"/>
                <a:cs typeface="Calibri" pitchFamily="2" charset="0"/>
              </a:rPr>
              <a:t>.</a:t>
            </a:r>
          </a:p>
          <a:p>
            <a:pPr marL="171450" indent="-171450">
              <a:buFont typeface="Arial" pitchFamily="2" charset="0"/>
              <a:buChar char="•"/>
              <a:defRPr lang="es-es" sz="1200">
                <a:solidFill>
                  <a:srgbClr val="414141"/>
                </a:solidFill>
                <a:latin typeface="Montserrat" pitchFamily="3" charset="0"/>
                <a:ea typeface="Calibri" pitchFamily="2" charset="0"/>
                <a:cs typeface="Calibri" pitchFamily="2" charset="0"/>
              </a:defRPr>
            </a:pPr>
            <a:endParaRPr lang="es-es" sz="1200" dirty="0">
              <a:solidFill>
                <a:srgbClr val="414141"/>
              </a:solidFill>
              <a:latin typeface="Montserrat" pitchFamily="3" charset="0"/>
              <a:ea typeface="Calibri" pitchFamily="2" charset="0"/>
              <a:cs typeface="Calibri" pitchFamily="2" charset="0"/>
            </a:endParaRPr>
          </a:p>
          <a:p>
            <a:pPr marL="171450" indent="-171450">
              <a:buFont typeface="Arial" pitchFamily="2" charset="0"/>
              <a:buChar char="•"/>
              <a:defRPr lang="es-es" sz="1200">
                <a:solidFill>
                  <a:srgbClr val="414141"/>
                </a:solidFill>
                <a:latin typeface="Montserrat" pitchFamily="3" charset="0"/>
                <a:ea typeface="Calibri" pitchFamily="2" charset="0"/>
                <a:cs typeface="Calibri" pitchFamily="2" charset="0"/>
              </a:defRPr>
            </a:pPr>
            <a:r>
              <a:rPr lang="es-es" b="1" dirty="0">
                <a:latin typeface="Calibri" pitchFamily="2" charset="0"/>
                <a:ea typeface="Calibri" pitchFamily="2" charset="0"/>
                <a:cs typeface="Calibri" pitchFamily="2" charset="0"/>
              </a:rPr>
              <a:t>Reservas</a:t>
            </a:r>
            <a:r>
              <a:rPr lang="en-us" dirty="0"/>
              <a:t> de </a:t>
            </a:r>
            <a:r>
              <a:rPr lang="en-us" dirty="0" err="1"/>
              <a:t>servicios</a:t>
            </a:r>
            <a:r>
              <a:rPr lang="en-us" dirty="0"/>
              <a:t>: la </a:t>
            </a:r>
            <a:r>
              <a:rPr lang="en-us" dirty="0" err="1"/>
              <a:t>función</a:t>
            </a:r>
            <a:r>
              <a:rPr lang="en-us" dirty="0"/>
              <a:t> de </a:t>
            </a:r>
            <a:r>
              <a:rPr lang="en-us" dirty="0" err="1"/>
              <a:t>reserva</a:t>
            </a:r>
            <a:r>
              <a:rPr lang="en-us" dirty="0"/>
              <a:t> </a:t>
            </a:r>
            <a:r>
              <a:rPr lang="en-us" dirty="0" err="1"/>
              <a:t>móvil</a:t>
            </a:r>
            <a:r>
              <a:rPr lang="en-us" dirty="0"/>
              <a:t> </a:t>
            </a:r>
            <a:r>
              <a:rPr lang="en-us" dirty="0" err="1"/>
              <a:t>permite</a:t>
            </a:r>
            <a:r>
              <a:rPr lang="en-us" dirty="0"/>
              <a:t> a los </a:t>
            </a:r>
            <a:r>
              <a:rPr lang="en-us" dirty="0" err="1"/>
              <a:t>usuarios</a:t>
            </a:r>
            <a:r>
              <a:rPr lang="en-us" dirty="0"/>
              <a:t> </a:t>
            </a:r>
            <a:r>
              <a:rPr lang="en-us" dirty="0" err="1"/>
              <a:t>configurar</a:t>
            </a:r>
            <a:r>
              <a:rPr lang="en-us" dirty="0"/>
              <a:t> </a:t>
            </a:r>
            <a:r>
              <a:rPr lang="en-us" dirty="0" err="1"/>
              <a:t>citas</a:t>
            </a:r>
            <a:r>
              <a:rPr lang="en-us" dirty="0"/>
              <a:t> para </a:t>
            </a:r>
            <a:r>
              <a:rPr lang="en-us" dirty="0" err="1"/>
              <a:t>reservar</a:t>
            </a:r>
            <a:r>
              <a:rPr lang="en-us" dirty="0"/>
              <a:t> </a:t>
            </a:r>
            <a:r>
              <a:rPr lang="en-us" dirty="0" err="1"/>
              <a:t>servicios</a:t>
            </a:r>
            <a:r>
              <a:rPr lang="en-us" dirty="0"/>
              <a:t> </a:t>
            </a:r>
            <a:r>
              <a:rPr lang="en-us" dirty="0" err="1"/>
              <a:t>eligiendo</a:t>
            </a:r>
            <a:r>
              <a:rPr lang="en-us" dirty="0"/>
              <a:t> </a:t>
            </a:r>
            <a:r>
              <a:rPr lang="en-us" dirty="0" err="1"/>
              <a:t>lugar</a:t>
            </a:r>
            <a:r>
              <a:rPr lang="en-us" dirty="0"/>
              <a:t>, </a:t>
            </a:r>
            <a:r>
              <a:rPr lang="en-us" dirty="0" err="1"/>
              <a:t>fecha</a:t>
            </a:r>
            <a:r>
              <a:rPr lang="en-us" dirty="0"/>
              <a:t> y hora a </a:t>
            </a:r>
            <a:r>
              <a:rPr lang="en-us" dirty="0" err="1"/>
              <a:t>través</a:t>
            </a:r>
            <a:r>
              <a:rPr lang="en-us" dirty="0"/>
              <a:t> de la </a:t>
            </a:r>
            <a:r>
              <a:rPr lang="en-us" dirty="0" err="1"/>
              <a:t>aplicación</a:t>
            </a:r>
            <a:r>
              <a:rPr lang="en-us" dirty="0"/>
              <a:t>. </a:t>
            </a:r>
            <a:r>
              <a:rPr lang="en-us" dirty="0" err="1"/>
              <a:t>Puedes</a:t>
            </a:r>
            <a:r>
              <a:rPr lang="en-us" dirty="0"/>
              <a:t> </a:t>
            </a:r>
            <a:r>
              <a:rPr lang="en-us" dirty="0" err="1"/>
              <a:t>configurar</a:t>
            </a:r>
            <a:r>
              <a:rPr lang="en-us" dirty="0"/>
              <a:t> </a:t>
            </a:r>
            <a:r>
              <a:rPr lang="en-us" dirty="0" err="1"/>
              <a:t>pagos</a:t>
            </a:r>
            <a:r>
              <a:rPr lang="en-us" dirty="0"/>
              <a:t> </a:t>
            </a:r>
            <a:r>
              <a:rPr lang="en-us" dirty="0" err="1"/>
              <a:t>en</a:t>
            </a:r>
            <a:r>
              <a:rPr lang="en-us" dirty="0"/>
              <a:t> la app con las </a:t>
            </a:r>
            <a:r>
              <a:rPr lang="en-us" dirty="0" err="1"/>
              <a:t>plataformas</a:t>
            </a:r>
            <a:r>
              <a:rPr lang="en-us" dirty="0"/>
              <a:t> de </a:t>
            </a:r>
            <a:r>
              <a:rPr lang="en-us" dirty="0" err="1"/>
              <a:t>pago</a:t>
            </a:r>
            <a:r>
              <a:rPr lang="en-us" dirty="0"/>
              <a:t> </a:t>
            </a:r>
            <a:r>
              <a:rPr lang="en-us" dirty="0" err="1"/>
              <a:t>integradas</a:t>
            </a:r>
            <a:r>
              <a:rPr lang="en-us" dirty="0"/>
              <a:t> o </a:t>
            </a:r>
            <a:r>
              <a:rPr lang="en-us" dirty="0" err="1"/>
              <a:t>en</a:t>
            </a:r>
            <a:r>
              <a:rPr lang="en-us" dirty="0"/>
              <a:t> </a:t>
            </a:r>
            <a:r>
              <a:rPr lang="en-us" dirty="0" err="1"/>
              <a:t>efectivo</a:t>
            </a:r>
            <a:r>
              <a:rPr lang="en-us" dirty="0"/>
              <a:t>.</a:t>
            </a:r>
          </a:p>
          <a:p>
            <a:pPr marL="171450" indent="-171450">
              <a:buFont typeface="Arial" pitchFamily="2" charset="0"/>
              <a:buChar char="•"/>
              <a:defRPr lang="es-es"/>
            </a:pPr>
            <a:endParaRPr lang="es-es" sz="1200" dirty="0">
              <a:solidFill>
                <a:srgbClr val="414141"/>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dirty="0">
                <a:solidFill>
                  <a:srgbClr val="414141"/>
                </a:solidFill>
                <a:latin typeface="Montserrat" pitchFamily="3" charset="0"/>
                <a:ea typeface="Calibri" pitchFamily="2" charset="0"/>
                <a:cs typeface="Calibri" pitchFamily="2" charset="0"/>
              </a:rPr>
              <a:t>Escáner QR: </a:t>
            </a:r>
            <a:r>
              <a:rPr lang="es-es" sz="1200" dirty="0">
                <a:solidFill>
                  <a:srgbClr val="414141"/>
                </a:solidFill>
                <a:latin typeface="Montserrat" pitchFamily="3" charset="0"/>
                <a:ea typeface="Calibri" pitchFamily="2" charset="0"/>
                <a:cs typeface="Calibri" pitchFamily="2" charset="0"/>
              </a:rPr>
              <a:t>herramienta que permite a los usuarios escanear y conservar cualquier código QR que quieran, como tarjetas de visita, páginas web, teléfonos, correos, ubicaciones...</a:t>
            </a:r>
          </a:p>
          <a:p>
            <a:pPr marL="171450" indent="-171450">
              <a:buFont typeface="Arial" pitchFamily="2" charset="0"/>
              <a:buChar char="•"/>
              <a:defRPr lang="es-es"/>
            </a:pPr>
            <a:endParaRPr lang="es-es" sz="1200" dirty="0">
              <a:solidFill>
                <a:srgbClr val="414141"/>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b="1" dirty="0">
                <a:solidFill>
                  <a:srgbClr val="414141"/>
                </a:solidFill>
                <a:latin typeface="Montserrat" pitchFamily="3" charset="0"/>
                <a:ea typeface="Calibri" pitchFamily="2" charset="0"/>
                <a:cs typeface="Calibri" pitchFamily="2" charset="0"/>
              </a:rPr>
              <a:t>Compartir la app: </a:t>
            </a:r>
            <a:r>
              <a:rPr lang="es-es" sz="1200" dirty="0">
                <a:solidFill>
                  <a:srgbClr val="414141"/>
                </a:solidFill>
                <a:latin typeface="Montserrat" pitchFamily="3" charset="0"/>
                <a:ea typeface="Calibri" pitchFamily="2" charset="0"/>
                <a:cs typeface="Calibri" pitchFamily="2" charset="0"/>
              </a:rPr>
              <a:t>permite compartir fácilmente la app por correo electrónico, redes sociales o mensajes de texto.</a:t>
            </a:r>
          </a:p>
        </p:txBody>
      </p:sp>
      <p:pic>
        <p:nvPicPr>
          <p:cNvPr id="10" name="Imagen 3"/>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E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AABAADEDgAAnRsAAAQuAAAQAAAAJgAAAAgAAAD//////////w=="/>
              </a:ext>
            </a:extLst>
          </p:cNvPicPr>
          <p:nvPr/>
        </p:nvPicPr>
        <p:blipFill>
          <a:blip r:embed="rId4"/>
          <a:stretch>
            <a:fillRect/>
          </a:stretch>
        </p:blipFill>
        <p:spPr>
          <a:xfrm>
            <a:off x="162560" y="2400300"/>
            <a:ext cx="4326255" cy="5080000"/>
          </a:xfrm>
          <a:prstGeom prst="rect">
            <a:avLst/>
          </a:prstGeom>
          <a:noFill/>
          <a:ln>
            <a:noFill/>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B0AAACtUgAAni4AABAAAAAmAAAACAAAAP//////////"/>
              </a:ext>
            </a:extLst>
          </p:cNvSpPr>
          <p:nvPr/>
        </p:nvSpPr>
        <p:spPr>
          <a:xfrm>
            <a:off x="0" y="18415"/>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8aVlAOlUaQ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8aVlAOlUaQ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F1A565"/>
              </a:gs>
              <a:gs pos="100000">
                <a:srgbClr val="E95469"/>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1"/>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Nfykl1vpO5JisVBgz1wygI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4"/>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SAsAABAAAAAmAAAACAAAAP//////////"/>
              </a:ext>
            </a:extLst>
          </p:cNvSpPr>
          <p:nvPr/>
        </p:nvSpPr>
        <p:spPr>
          <a:xfrm>
            <a:off x="2753995" y="1372235"/>
            <a:ext cx="7931785" cy="461645"/>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Pedidos de comida</a:t>
            </a:r>
          </a:p>
        </p:txBody>
      </p:sp>
      <p:sp>
        <p:nvSpPr>
          <p:cNvPr id="8" name="Rectángulo: esquinas redondeadas 14"/>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P////8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nRwAAGoPAAB9TwAAoCgAABAAAAAmAAAACAAAAP//////////"/>
              </a:ext>
            </a:extLst>
          </p:cNvSpPr>
          <p:nvPr/>
        </p:nvSpPr>
        <p:spPr>
          <a:xfrm>
            <a:off x="4651375" y="2505710"/>
            <a:ext cx="8270240" cy="409829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x4AAKAUAADyTQAA4CgAABAAAAAmAAAACAAAAP//////////"/>
              </a:ext>
            </a:extLst>
          </p:cNvSpPr>
          <p:nvPr/>
        </p:nvSpPr>
        <p:spPr>
          <a:xfrm>
            <a:off x="4901565" y="3352800"/>
            <a:ext cx="7769225" cy="3291840"/>
          </a:xfrm>
          <a:prstGeom prst="rect">
            <a:avLst/>
          </a:prstGeom>
          <a:noFill/>
          <a:ln>
            <a:noFill/>
          </a:ln>
          <a:effectLst/>
        </p:spPr>
        <p:txBody>
          <a:bodyPr vert="horz" wrap="square" lIns="91440" tIns="45720" rIns="91440" bIns="45720" numCol="1" anchor="t"/>
          <a:lstStyle/>
          <a:p>
            <a:pPr marL="285750" indent="-285750">
              <a:buFont typeface="Arial" pitchFamily="2" charset="0"/>
              <a:buChar char="•"/>
              <a:defRPr lang="es-es"/>
            </a:pPr>
            <a:r>
              <a:rPr lang="es-es" sz="1400">
                <a:solidFill>
                  <a:srgbClr val="414141"/>
                </a:solidFill>
                <a:latin typeface="Montserrat" pitchFamily="3" charset="0"/>
                <a:ea typeface="Calibri" pitchFamily="2" charset="0"/>
                <a:cs typeface="Calibri" pitchFamily="2" charset="0"/>
              </a:rPr>
              <a:t>Pon el poder de pedir </a:t>
            </a:r>
            <a:r>
              <a:rPr lang="es-es" sz="1400" b="1">
                <a:solidFill>
                  <a:srgbClr val="414141"/>
                </a:solidFill>
                <a:latin typeface="Montserrat" pitchFamily="3" charset="0"/>
                <a:ea typeface="Calibri" pitchFamily="2" charset="0"/>
                <a:cs typeface="Calibri" pitchFamily="2" charset="0"/>
              </a:rPr>
              <a:t>comida a domicilio </a:t>
            </a:r>
            <a:r>
              <a:rPr lang="es-es" sz="1400">
                <a:solidFill>
                  <a:srgbClr val="414141"/>
                </a:solidFill>
                <a:latin typeface="Montserrat" pitchFamily="3" charset="0"/>
                <a:ea typeface="Calibri" pitchFamily="2" charset="0"/>
                <a:cs typeface="Calibri" pitchFamily="2" charset="0"/>
              </a:rPr>
              <a:t>en manos de tus clientes.</a:t>
            </a:r>
          </a:p>
          <a:p>
            <a:pPr marL="285750" indent="-285750">
              <a:buFont typeface="Arial" pitchFamily="2" charset="0"/>
              <a:buChar char="•"/>
              <a:defRPr lang="es-es"/>
            </a:pPr>
            <a:endParaRPr lang="es-es" sz="14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400">
                <a:solidFill>
                  <a:srgbClr val="414141"/>
                </a:solidFill>
                <a:latin typeface="Montserrat" pitchFamily="3" charset="0"/>
                <a:ea typeface="Calibri" pitchFamily="2" charset="0"/>
                <a:cs typeface="Calibri" pitchFamily="2" charset="0"/>
              </a:rPr>
              <a:t>Acepta </a:t>
            </a:r>
            <a:r>
              <a:rPr lang="es-es" sz="1400" b="1">
                <a:solidFill>
                  <a:srgbClr val="414141"/>
                </a:solidFill>
                <a:latin typeface="Montserrat" pitchFamily="3" charset="0"/>
                <a:ea typeface="Calibri" pitchFamily="2" charset="0"/>
                <a:cs typeface="Calibri" pitchFamily="2" charset="0"/>
              </a:rPr>
              <a:t>varios pedidos a la vez</a:t>
            </a:r>
            <a:r>
              <a:rPr lang="es-es" sz="1400">
                <a:solidFill>
                  <a:srgbClr val="414141"/>
                </a:solidFill>
                <a:latin typeface="Montserrat" pitchFamily="3" charset="0"/>
                <a:ea typeface="Calibri" pitchFamily="2" charset="0"/>
                <a:cs typeface="Calibri" pitchFamily="2" charset="0"/>
              </a:rPr>
              <a:t>. Conecta una impresora térmica o convencional y controla los pedidos entrantes en tu correo o en la app de control remoto</a:t>
            </a:r>
            <a:r>
              <a:rPr lang="es-es" sz="1400" b="1">
                <a:solidFill>
                  <a:srgbClr val="414141"/>
                </a:solidFill>
                <a:latin typeface="Montserrat" pitchFamily="3" charset="0"/>
                <a:ea typeface="Calibri" pitchFamily="2" charset="0"/>
                <a:cs typeface="Calibri" pitchFamily="2" charset="0"/>
              </a:rPr>
              <a:t>Skipper</a:t>
            </a:r>
            <a:r>
              <a:rPr lang="es-es" sz="1400">
                <a:solidFill>
                  <a:srgbClr val="414141"/>
                </a:solidFill>
                <a:latin typeface="Montserrat" pitchFamily="3" charset="0"/>
                <a:ea typeface="Calibri" pitchFamily="2" charset="0"/>
                <a:cs typeface="Calibri" pitchFamily="2" charset="0"/>
              </a:rPr>
              <a:t>. </a:t>
            </a:r>
          </a:p>
          <a:p>
            <a:pPr marL="285750" indent="-285750">
              <a:buFont typeface="Arial" pitchFamily="2" charset="0"/>
              <a:buChar char="•"/>
              <a:defRPr lang="es-es"/>
            </a:pPr>
            <a:endParaRPr lang="es-es" sz="14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400">
                <a:solidFill>
                  <a:srgbClr val="414141"/>
                </a:solidFill>
                <a:latin typeface="Montserrat" pitchFamily="3" charset="0"/>
                <a:ea typeface="Calibri" pitchFamily="2" charset="0"/>
                <a:cs typeface="Calibri" pitchFamily="2" charset="0"/>
              </a:rPr>
              <a:t>Realiza actualizaciones del menú, precios, disponibilidad y opciones de entrega fácilmente desde el CMS.</a:t>
            </a:r>
          </a:p>
          <a:p>
            <a:pPr marL="285750" indent="-285750">
              <a:buFont typeface="Arial" pitchFamily="2" charset="0"/>
              <a:buChar char="•"/>
              <a:defRPr lang="es-es"/>
            </a:pPr>
            <a:endParaRPr lang="es-es" sz="14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400" b="1">
                <a:solidFill>
                  <a:srgbClr val="414141"/>
                </a:solidFill>
                <a:latin typeface="Montserrat" pitchFamily="3" charset="0"/>
                <a:ea typeface="Calibri" pitchFamily="2" charset="0"/>
                <a:cs typeface="Calibri" pitchFamily="2" charset="0"/>
              </a:rPr>
              <a:t>Acepta el pago en la aplicación</a:t>
            </a:r>
            <a:r>
              <a:rPr lang="es-es" sz="1400">
                <a:solidFill>
                  <a:srgbClr val="414141"/>
                </a:solidFill>
                <a:latin typeface="Montserrat" pitchFamily="3" charset="0"/>
                <a:ea typeface="Calibri" pitchFamily="2" charset="0"/>
                <a:cs typeface="Calibri" pitchFamily="2" charset="0"/>
              </a:rPr>
              <a:t>: concede a tu personal más tiempo para concentrarse en dar un excelente servicio de comida mientras ahorras tiempo procesando pagos con las plataformas de pago por tarjeta intergadas.</a:t>
            </a:r>
          </a:p>
          <a:p>
            <a:pPr>
              <a:defRPr lang="es-es"/>
            </a:pPr>
            <a:endParaRPr lang="es-es" sz="1400">
              <a:solidFill>
                <a:srgbClr val="414141"/>
              </a:solidFill>
              <a:latin typeface="Montserrat" pitchFamily="3" charset="0"/>
              <a:ea typeface="Calibri" pitchFamily="2" charset="0"/>
              <a:cs typeface="Calibri" pitchFamily="2" charset="0"/>
            </a:endParaRPr>
          </a:p>
        </p:txBody>
      </p:sp>
      <p:pic>
        <p:nvPicPr>
          <p:cNvPr id="10" name="Imagen 2"/>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BwK3CG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KkCAABqDwAA2BsAABYsAAAQAAAAJgAAAAgAAAD//////////w=="/>
              </a:ext>
            </a:extLst>
          </p:cNvPicPr>
          <p:nvPr/>
        </p:nvPicPr>
        <p:blipFill>
          <a:blip r:embed="rId4"/>
          <a:stretch>
            <a:fillRect/>
          </a:stretch>
        </p:blipFill>
        <p:spPr>
          <a:xfrm>
            <a:off x="432435" y="2505710"/>
            <a:ext cx="4093845" cy="4660900"/>
          </a:xfrm>
          <a:prstGeom prst="rect">
            <a:avLst/>
          </a:prstGeom>
          <a:noFill/>
          <a:ln>
            <a:noFill/>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8aVlAOlUaQ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8aVlAOlUaQ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F1A565"/>
              </a:gs>
              <a:gs pos="100000">
                <a:srgbClr val="E95469"/>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esquinas redondeadas 14"/>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P////8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nRwAAGoPAAB9TwAAoCgAABAAAAAmAAAACAAAAP//////////"/>
              </a:ext>
            </a:extLst>
          </p:cNvSpPr>
          <p:nvPr/>
        </p:nvSpPr>
        <p:spPr>
          <a:xfrm>
            <a:off x="4651375" y="2505710"/>
            <a:ext cx="8270240" cy="409829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1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KB4AACITAADzTQAAYicAABAAAAAmAAAACAAAAP//////////"/>
              </a:ext>
            </a:extLst>
          </p:cNvSpPr>
          <p:nvPr/>
        </p:nvSpPr>
        <p:spPr>
          <a:xfrm>
            <a:off x="4902200" y="3110230"/>
            <a:ext cx="7769225" cy="3291840"/>
          </a:xfrm>
          <a:prstGeom prst="rect">
            <a:avLst/>
          </a:prstGeom>
          <a:noFill/>
          <a:ln>
            <a:noFill/>
          </a:ln>
          <a:effectLst/>
        </p:spPr>
        <p:txBody>
          <a:bodyPr vert="horz" wrap="square" lIns="91440" tIns="45720" rIns="91440" bIns="45720" numCol="1" anchor="t"/>
          <a:lstStyle/>
          <a:p>
            <a:pPr>
              <a:defRPr lang="es-es"/>
            </a:pPr>
            <a:r>
              <a:rPr lang="es-es" sz="1400" b="1">
                <a:solidFill>
                  <a:srgbClr val="414141"/>
                </a:solidFill>
                <a:latin typeface="Montserrat" pitchFamily="3" charset="0"/>
                <a:ea typeface="Calibri" pitchFamily="2" charset="0"/>
                <a:cs typeface="Calibri" pitchFamily="2" charset="0"/>
              </a:rPr>
              <a:t>Los pedidos a través del móvil </a:t>
            </a:r>
            <a:r>
              <a:rPr lang="es-es" sz="1400">
                <a:solidFill>
                  <a:srgbClr val="414141"/>
                </a:solidFill>
                <a:latin typeface="Montserrat" pitchFamily="3" charset="0"/>
                <a:ea typeface="Calibri" pitchFamily="2" charset="0"/>
                <a:cs typeface="Calibri" pitchFamily="2" charset="0"/>
              </a:rPr>
              <a:t>se están convirtiendo en una estrategia esencial para los restaurantes ya que ofrecen una mejor experiencia al usuario,</a:t>
            </a:r>
            <a:r>
              <a:rPr lang="es-es" sz="1400" b="1">
                <a:solidFill>
                  <a:srgbClr val="414141"/>
                </a:solidFill>
                <a:latin typeface="Montserrat" pitchFamily="3" charset="0"/>
                <a:ea typeface="Calibri" pitchFamily="2" charset="0"/>
                <a:cs typeface="Calibri" pitchFamily="2" charset="0"/>
              </a:rPr>
              <a:t>mejores ventas, eficiencia operativa y ROI de marketing. </a:t>
            </a:r>
            <a:r>
              <a:rPr lang="es-es" sz="1400">
                <a:solidFill>
                  <a:srgbClr val="414141"/>
                </a:solidFill>
                <a:latin typeface="Montserrat" pitchFamily="3" charset="0"/>
                <a:ea typeface="Calibri" pitchFamily="2" charset="0"/>
                <a:cs typeface="Calibri" pitchFamily="2" charset="0"/>
              </a:rPr>
              <a:t>Los clientes gastan más y visitanmás a menudo cuando están utilizando un teléfono para pedir comida.</a:t>
            </a:r>
          </a:p>
          <a:p>
            <a:pPr>
              <a:defRPr lang="es-es"/>
            </a:pPr>
            <a:endParaRPr lang="es-es" sz="1400">
              <a:solidFill>
                <a:srgbClr val="414141"/>
              </a:solidFill>
              <a:latin typeface="Montserrat" pitchFamily="3" charset="0"/>
              <a:ea typeface="Calibri" pitchFamily="2" charset="0"/>
              <a:cs typeface="Calibri" pitchFamily="2" charset="0"/>
            </a:endParaRPr>
          </a:p>
          <a:p>
            <a:pPr>
              <a:defRPr lang="es-es"/>
            </a:pPr>
            <a:r>
              <a:rPr lang="es-es" sz="1400">
                <a:solidFill>
                  <a:srgbClr val="414141"/>
                </a:solidFill>
                <a:latin typeface="Montserrat" pitchFamily="3" charset="0"/>
                <a:ea typeface="Calibri" pitchFamily="2" charset="0"/>
                <a:cs typeface="Calibri" pitchFamily="2" charset="0"/>
              </a:rPr>
              <a:t>¡Es muy bueno para negocios de </a:t>
            </a:r>
            <a:r>
              <a:rPr lang="es-es" sz="1400" b="1">
                <a:solidFill>
                  <a:srgbClr val="414141"/>
                </a:solidFill>
                <a:latin typeface="Montserrat" pitchFamily="3" charset="0"/>
                <a:ea typeface="Calibri" pitchFamily="2" charset="0"/>
                <a:cs typeface="Calibri" pitchFamily="2" charset="0"/>
              </a:rPr>
              <a:t>Restauración</a:t>
            </a:r>
            <a:r>
              <a:rPr lang="es-es" sz="1400">
                <a:solidFill>
                  <a:srgbClr val="414141"/>
                </a:solidFill>
                <a:latin typeface="Montserrat" pitchFamily="3" charset="0"/>
                <a:ea typeface="Calibri" pitchFamily="2" charset="0"/>
                <a:cs typeface="Calibri" pitchFamily="2" charset="0"/>
              </a:rPr>
              <a:t>!</a:t>
            </a:r>
          </a:p>
          <a:p>
            <a:pPr>
              <a:defRPr lang="es-es"/>
            </a:pPr>
            <a:endParaRPr lang="es-es" sz="1400" b="1">
              <a:solidFill>
                <a:srgbClr val="414141"/>
              </a:solidFill>
              <a:latin typeface="Montserrat" pitchFamily="3" charset="0"/>
              <a:ea typeface="Calibri" pitchFamily="2" charset="0"/>
              <a:cs typeface="Calibri" pitchFamily="2" charset="0"/>
            </a:endParaRPr>
          </a:p>
          <a:p>
            <a:pPr>
              <a:defRPr lang="es-es"/>
            </a:pPr>
            <a:r>
              <a:rPr lang="es-es" sz="1400">
                <a:solidFill>
                  <a:srgbClr val="414141"/>
                </a:solidFill>
                <a:latin typeface="Montserrat" pitchFamily="3" charset="0"/>
                <a:ea typeface="Calibri" pitchFamily="2" charset="0"/>
                <a:cs typeface="Calibri" pitchFamily="2" charset="0"/>
              </a:rPr>
              <a:t>¿Cómo pueden ayudar a crecer tu negocio?</a:t>
            </a:r>
          </a:p>
          <a:p>
            <a:pPr>
              <a:defRPr lang="es-es"/>
            </a:pPr>
            <a:endParaRPr lang="es-es" sz="14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400">
                <a:solidFill>
                  <a:srgbClr val="414141"/>
                </a:solidFill>
                <a:latin typeface="Montserrat" pitchFamily="3" charset="0"/>
                <a:ea typeface="Calibri" pitchFamily="2" charset="0"/>
                <a:cs typeface="Calibri" pitchFamily="2" charset="0"/>
              </a:rPr>
              <a:t>El 70% de los usuarios de smartphones ven los menús del restaurante en su móvil.</a:t>
            </a:r>
          </a:p>
          <a:p>
            <a:pPr marL="285750" indent="-285750">
              <a:buFont typeface="Arial" pitchFamily="2" charset="0"/>
              <a:buChar char="•"/>
              <a:defRPr lang="es-es"/>
            </a:pPr>
            <a:endParaRPr lang="es-es" sz="14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400">
                <a:solidFill>
                  <a:srgbClr val="414141"/>
                </a:solidFill>
                <a:latin typeface="Montserrat" pitchFamily="3" charset="0"/>
                <a:ea typeface="Calibri" pitchFamily="2" charset="0"/>
                <a:cs typeface="Calibri" pitchFamily="2" charset="0"/>
              </a:rPr>
              <a:t>El 69% de los clientes piden comida online usando un dispositivo móvil.</a:t>
            </a:r>
          </a:p>
          <a:p>
            <a:pPr marL="285750" indent="-285750">
              <a:buFont typeface="Arial" pitchFamily="2" charset="0"/>
              <a:buChar char="•"/>
              <a:defRPr lang="es-es"/>
            </a:pPr>
            <a:endParaRPr lang="es-es" sz="1400">
              <a:solidFill>
                <a:srgbClr val="414141"/>
              </a:solidFill>
              <a:latin typeface="Montserrat" pitchFamily="3" charset="0"/>
              <a:ea typeface="Calibri" pitchFamily="2" charset="0"/>
              <a:cs typeface="Calibri" pitchFamily="2" charset="0"/>
            </a:endParaRPr>
          </a:p>
          <a:p>
            <a:pPr marL="285750" indent="-285750">
              <a:buFont typeface="Arial" pitchFamily="2" charset="0"/>
              <a:buChar char="•"/>
              <a:defRPr lang="es-es"/>
            </a:pPr>
            <a:r>
              <a:rPr lang="es-es" sz="1400">
                <a:solidFill>
                  <a:srgbClr val="414141"/>
                </a:solidFill>
                <a:latin typeface="Montserrat" pitchFamily="3" charset="0"/>
                <a:ea typeface="Calibri" pitchFamily="2" charset="0"/>
                <a:cs typeface="Calibri" pitchFamily="2" charset="0"/>
              </a:rPr>
              <a:t>Los pedidos online representan el 30% de los pedidos diarios de comida para llevar.</a:t>
            </a:r>
          </a:p>
        </p:txBody>
      </p:sp>
      <p:pic>
        <p:nvPicPr>
          <p:cNvPr id="6" name="Imagen 2"/>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C0tba3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KkCAABqDwAA2BsAABYsAAAQAAAAJgAAAAgAAAD//////////w=="/>
              </a:ext>
            </a:extLst>
          </p:cNvPicPr>
          <p:nvPr/>
        </p:nvPicPr>
        <p:blipFill>
          <a:blip r:embed="rId2"/>
          <a:stretch>
            <a:fillRect/>
          </a:stretch>
        </p:blipFill>
        <p:spPr>
          <a:xfrm>
            <a:off x="432435" y="2505710"/>
            <a:ext cx="4093845" cy="4660900"/>
          </a:xfrm>
          <a:prstGeom prst="rect">
            <a:avLst/>
          </a:prstGeom>
          <a:noFill/>
          <a:ln>
            <a:noFill/>
          </a:ln>
          <a:effectLst/>
        </p:spPr>
      </p:pic>
      <p:sp>
        <p:nvSpPr>
          <p:cNvPr id="7" name="Rectángulo 12"/>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Nfykl1vpO5JisVBgz1wygI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blipFill rotWithShape="1">
            <a:blip r:embed="rId3">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8"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9"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4">
            <a:extLst>
              <a:ext uri="{28A0092B-C50C-407E-A947-70E740481C1C}">
                <a14:useLocalDpi xmlns:a14="http://schemas.microsoft.com/office/drawing/2010/main" val="0"/>
              </a:ext>
            </a:extLst>
          </a:blip>
          <a:srcRect/>
          <a:stretch/>
        </p:blipFill>
        <p:spPr>
          <a:xfrm>
            <a:off x="11335791" y="367030"/>
            <a:ext cx="1428573" cy="395604"/>
          </a:xfrm>
          <a:prstGeom prst="rect">
            <a:avLst/>
          </a:prstGeom>
          <a:noFill/>
          <a:ln>
            <a:noFill/>
          </a:ln>
          <a:effectLst/>
        </p:spPr>
      </p:pic>
      <p:sp>
        <p:nvSpPr>
          <p:cNvPr id="10"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SAsAABAAAAAmAAAACAAAAP//////////"/>
              </a:ext>
            </a:extLst>
          </p:cNvSpPr>
          <p:nvPr/>
        </p:nvSpPr>
        <p:spPr>
          <a:xfrm>
            <a:off x="2753995" y="1372235"/>
            <a:ext cx="7931785" cy="461645"/>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Pedidos de comida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Rectángulo 6"/>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AAAAA+fv9A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v9AAAAAAEAAAAAAAAAAAAAAAAAAAAAAAAAAAAAAAAAAAAAAAAAAAAAAAJ/f38AAAAAA8zMzADAwP8Af39/AAAAAAAAAAAAAAAAAAAAAAAAAAAAIQAAABgAAAAUAAAAAAAAAAAAAACtUgAAgS4AABAAAAAmAAAACAAAAP//////////"/>
              </a:ext>
            </a:extLst>
          </p:cNvSpPr>
          <p:nvPr/>
        </p:nvSpPr>
        <p:spPr>
          <a:xfrm>
            <a:off x="0" y="0"/>
            <a:ext cx="13439775" cy="7559675"/>
          </a:xfrm>
          <a:prstGeom prst="rect">
            <a:avLst/>
          </a:prstGeom>
          <a:solidFill>
            <a:srgbClr val="F9FBFD"/>
          </a:solidFill>
          <a:ln>
            <a:noFill/>
          </a:ln>
          <a:effectLst/>
        </p:spPr>
        <p:txBody>
          <a:bodyPr vert="horz" wrap="square" lIns="91440" tIns="45720" rIns="91440" bIns="45720" numCol="1" anchor="ctr"/>
          <a:lstStyle/>
          <a:p>
            <a:pPr algn="ctr">
              <a:defRPr lang="es-es">
                <a:solidFill>
                  <a:srgbClr val="FFFFFF"/>
                </a:solidFill>
              </a:defRPr>
            </a:pPr>
            <a:r>
              <a:rPr lang="en-us"/>
              <a:t>V </a:t>
            </a:r>
          </a:p>
        </p:txBody>
      </p:sp>
      <p:sp>
        <p:nvSpPr>
          <p:cNvPr id="3" name="Rectángulo 10"/>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DAAAAJ0D9ABrG/wAAAAAAAAAAAAAAAAAAAAAAAAAAAAAAAAAAAAAAeAAAAAEAAABAAAAAZAAAAFMAAABAAQ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J0D9ABrG/wA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gradFill flip="none" rotWithShape="1">
            <a:gsLst>
              <a:gs pos="0">
                <a:srgbClr val="2740FD"/>
              </a:gs>
              <a:gs pos="100000">
                <a:srgbClr val="1AC6FF"/>
              </a:gs>
            </a:gsLst>
            <a:lin ang="2400000" scaled="0"/>
            <a:tileRect/>
          </a:grad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4" name="Rectángulo 11"/>
          <p:cNvSpPr>
            <a:extLst>
              <a:ext uri="smNativeData">
                <pr:smNativeData xmlns:pr="smNativeData" xmlns:p14="http://schemas.microsoft.com/office/powerpoint/2010/main" xmlns="" val="SMDATA_16_8b+YSxMAAAAlAAAAZAAAAA0AAAAAkAAAAEgAAACQAAAASAAAAAAAAAABAAAAAAAAAAEAAABQAAAAAAAAAAAA4D8AAAAAAADgPwAAAAAAAOA/AAAAAAAA4D8AAAAAAADgPwAAAAAAAOA/AAAAAAAA4D8AAAAAAADgPwAAAAAAAOA/AAAAAAAA4D8CAAAAjAAAAAEAAAACAAAA////AP///wgAAAAAAAAAAHTbxqhL2lJOuDedYBBOWUsB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EAAAAAAAAAAAAAAAAAAAAAAAAAECcAABAnAAAAAAAAAAAAAAAAAAAAYw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J/f38AAAAAA8zMzADAwP8Af39/AAAAAAAAAAAAAAAAAAAAAAAAAAAAIQAAABgAAAAUAAAAAAAAAAAAAACtUgAAQRIAABAAAAAmAAAACAAAAP//////////"/>
              </a:ext>
            </a:extLst>
          </p:cNvSpPr>
          <p:nvPr/>
        </p:nvSpPr>
        <p:spPr>
          <a:xfrm>
            <a:off x="0" y="0"/>
            <a:ext cx="13439775" cy="2967355"/>
          </a:xfrm>
          <a:prstGeom prst="rect">
            <a:avLst/>
          </a:prstGeom>
          <a:blipFill rotWithShape="1">
            <a:blip r:embed="rId2">
              <a:alphaModFix amt="1000"/>
            </a:blip>
            <a:srcRect/>
            <a:stretch/>
          </a:blipFill>
          <a:ln>
            <a:noFill/>
          </a:ln>
          <a:effectLst/>
        </p:spPr>
        <p:txBody>
          <a:bodyPr vert="horz" wrap="square" lIns="91440" tIns="45720" rIns="91440" bIns="45720" numCol="1" anchor="ctr"/>
          <a:lstStyle/>
          <a:p>
            <a:pPr algn="ctr">
              <a:defRPr lang="es-es">
                <a:solidFill>
                  <a:srgbClr val="FFFFFF"/>
                </a:solidFill>
              </a:defRPr>
            </a:pPr>
            <a:endParaRPr lang="en-us"/>
          </a:p>
        </p:txBody>
      </p:sp>
      <p:sp>
        <p:nvSpPr>
          <p:cNvPr id="5" name="CuadroTexto 5"/>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9gIAAGsCAADEOAAAUAQAABAAAAAmAAAACAAAAP//////////"/>
              </a:ext>
            </a:extLst>
          </p:cNvSpPr>
          <p:nvPr/>
        </p:nvSpPr>
        <p:spPr>
          <a:xfrm>
            <a:off x="481330" y="393065"/>
            <a:ext cx="8746490" cy="307975"/>
          </a:xfrm>
          <a:prstGeom prst="rect">
            <a:avLst/>
          </a:prstGeom>
          <a:noFill/>
          <a:ln>
            <a:noFill/>
          </a:ln>
          <a:effectLst/>
        </p:spPr>
        <p:txBody>
          <a:bodyPr vert="horz" wrap="square" lIns="91440" tIns="45720" rIns="91440" bIns="45720" numCol="1" anchor="t"/>
          <a:lstStyle/>
          <a:p>
            <a:pPr>
              <a:defRPr lang="es-es"/>
            </a:pPr>
            <a:r>
              <a:rPr lang="es-es" sz="1400" b="1">
                <a:solidFill>
                  <a:schemeClr val="bg1"/>
                </a:solidFill>
                <a:latin typeface="Montserrat" pitchFamily="3" charset="0"/>
                <a:ea typeface="Calibri" pitchFamily="2" charset="0"/>
                <a:cs typeface="Calibri" pitchFamily="2" charset="0"/>
              </a:rPr>
              <a:t>Guía de funciones</a:t>
            </a:r>
          </a:p>
        </p:txBody>
      </p:sp>
      <p:pic>
        <p:nvPicPr>
          <p:cNvPr id="6" name="Imagen 8"/>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JlEAABCAgAAqE8AALEEAAAQAAAAJgAAAAgAAAD//////////w=="/>
              </a:ext>
            </a:extLst>
          </p:cNvPicPr>
          <p:nvPr/>
        </p:nvPicPr>
        <p:blipFill>
          <a:blip r:embed="rId3">
            <a:extLst>
              <a:ext uri="{28A0092B-C50C-407E-A947-70E740481C1C}">
                <a14:useLocalDpi xmlns:a14="http://schemas.microsoft.com/office/drawing/2010/main" val="0"/>
              </a:ext>
            </a:extLst>
          </a:blip>
          <a:srcRect/>
          <a:stretch/>
        </p:blipFill>
        <p:spPr>
          <a:xfrm>
            <a:off x="11335791" y="367030"/>
            <a:ext cx="1428573" cy="395604"/>
          </a:xfrm>
          <a:prstGeom prst="rect">
            <a:avLst/>
          </a:prstGeom>
          <a:noFill/>
          <a:ln>
            <a:noFill/>
          </a:ln>
          <a:effectLst/>
        </p:spPr>
      </p:pic>
      <p:sp>
        <p:nvSpPr>
          <p:cNvPr id="7" name="CuadroTexto 7"/>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8RAAAHEIAAC8QQAASAsAABAAAAAmAAAACAAAAP//////////"/>
              </a:ext>
            </a:extLst>
          </p:cNvSpPr>
          <p:nvPr/>
        </p:nvSpPr>
        <p:spPr>
          <a:xfrm>
            <a:off x="2753995" y="1372235"/>
            <a:ext cx="7931785" cy="461645"/>
          </a:xfrm>
          <a:prstGeom prst="rect">
            <a:avLst/>
          </a:prstGeom>
          <a:noFill/>
          <a:ln>
            <a:noFill/>
          </a:ln>
          <a:effectLst/>
        </p:spPr>
        <p:txBody>
          <a:bodyPr vert="horz" wrap="square" lIns="91440" tIns="45720" rIns="91440" bIns="45720" numCol="1" anchor="t"/>
          <a:lstStyle/>
          <a:p>
            <a:pPr algn="ctr">
              <a:defRPr lang="es-es"/>
            </a:pPr>
            <a:r>
              <a:rPr lang="es-es" sz="2400" b="1">
                <a:solidFill>
                  <a:schemeClr val="bg1"/>
                </a:solidFill>
                <a:latin typeface="Montserrat" pitchFamily="3" charset="0"/>
                <a:ea typeface="Calibri" pitchFamily="2" charset="0"/>
                <a:cs typeface="Calibri" pitchFamily="2" charset="0"/>
              </a:rPr>
              <a:t>Notificaciones Push y Geo Fencing</a:t>
            </a:r>
          </a:p>
        </p:txBody>
      </p:sp>
      <p:sp>
        <p:nvSpPr>
          <p:cNvPr id="8" name="Rectángulo: esquinas redondeadas 9"/>
          <p:cNvSpPr>
            <a:extLst>
              <a:ext uri="smNativeData">
                <pr:smNativeData xmlns:pr="smNativeData" xmlns:p14="http://schemas.microsoft.com/office/powerpoint/2010/main" xmlns="" val="SMDATA_16_8b+YSxMAAAAlAAAAZQAAAA0AAAAAkAAAAEgAAACQAAAASAAAAAAAAAABAAAAAAAAAAEAAABQAAAAuvdwyXGnzD8AAAAAAADwv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QAAAAAAAAAHAAAAAAAAAAEAAAAAAAAAXgAAACoAAAAqAAAAZAAAAGQAAAAAAAAAy8vLAF4AAAAqAAAAKgAAAGQAAABkAAAAAAAAABcAAAAUAAAAAAAAAAAAAAD/fwAA/38AAAAAAAAJAAAABAAAAAYAAAAMAAAAEAAAAAAAAAAAAAAAAAAAAAAAAAAeAAAAaAAAAAAAAAAAAAAAAAAAAAAAAAAAAAAAECcAABAnAAAAAAAAAAAAAAAAAAAAAAAAAAAAAAAAAAAAAAAAAAAAAFA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QAAAAEAAAAAAAAAAAAAAAAAAAAAAAAAAAAAAAAAAAAAAAAAAAAAAAJ/f38AAAAAAMvLywDAwP8Af39/AAAAAAAAAAAAAAAAAAAAAAAAAAAAIQAAABgAAAAUAAAAMAMAAGoPAABWNwAAFiwAABAAAAAmAAAACAAAAP//////////"/>
              </a:ext>
            </a:extLst>
          </p:cNvSpPr>
          <p:nvPr/>
        </p:nvSpPr>
        <p:spPr>
          <a:xfrm>
            <a:off x="518160" y="2505710"/>
            <a:ext cx="8477250" cy="4660900"/>
          </a:xfrm>
          <a:prstGeom prst="roundRect">
            <a:avLst>
              <a:gd name="adj" fmla="val 11193"/>
            </a:avLst>
          </a:prstGeom>
          <a:solidFill>
            <a:schemeClr val="bg1"/>
          </a:solidFill>
          <a:ln>
            <a:noFill/>
          </a:ln>
          <a:effectLst>
            <a:outerShdw blurRad="50800" dist="37717" dir="2700000">
              <a:srgbClr val="000000">
                <a:alpha val="6000"/>
              </a:srgbClr>
            </a:outerShdw>
          </a:effectLst>
        </p:spPr>
        <p:txBody>
          <a:bodyPr vert="horz" wrap="square" lIns="91440" tIns="45720" rIns="91440" bIns="45720" numCol="1" anchor="ctr"/>
          <a:lstStyle/>
          <a:p>
            <a:pPr algn="ctr">
              <a:defRPr lang="es-es">
                <a:solidFill>
                  <a:srgbClr val="FFFFFF"/>
                </a:solidFill>
              </a:defRPr>
            </a:pPr>
            <a:endParaRPr lang="en-us"/>
          </a:p>
        </p:txBody>
      </p:sp>
      <p:sp>
        <p:nvSpPr>
          <p:cNvPr id="9" name="CuadroTexto 12"/>
          <p:cNvSpPr>
            <a:extLst>
              <a:ext uri="smNativeData">
                <pr:smNativeData xmlns:pr="smNativeData" xmlns:p14="http://schemas.microsoft.com/office/powerpoint/2010/main" xmlns="" val="SMDATA_16_8b+YSx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gQAAPgQAABANQAACCgAABAAAAAmAAAACAAAAP//////////"/>
              </a:ext>
            </a:extLst>
          </p:cNvSpPr>
          <p:nvPr/>
        </p:nvSpPr>
        <p:spPr>
          <a:xfrm>
            <a:off x="808990" y="2758440"/>
            <a:ext cx="7847330" cy="3749040"/>
          </a:xfrm>
          <a:prstGeom prst="rect">
            <a:avLst/>
          </a:prstGeom>
          <a:noFill/>
          <a:ln>
            <a:noFill/>
          </a:ln>
          <a:effectLst/>
        </p:spPr>
        <p:txBody>
          <a:bodyPr vert="horz" wrap="square" lIns="91440" tIns="45720" rIns="91440" bIns="45720" numCol="1" anchor="t"/>
          <a:lstStyle/>
          <a:p>
            <a:pPr marL="171450" indent="-1714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Las notificaciones Push te permiten enviar mensajes directamente a los teléfonos de tus clientes, y así nunca se perderán un evento, promoción o alerta.</a:t>
            </a:r>
          </a:p>
          <a:p>
            <a:pPr marL="171450" indent="-1714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Dirígete a los clientes en función de su ubicación o proximidad a tu negocio utilizando nuestra función de </a:t>
            </a:r>
            <a:r>
              <a:rPr lang="es-es" sz="1200" b="1">
                <a:solidFill>
                  <a:srgbClr val="414141"/>
                </a:solidFill>
                <a:latin typeface="Montserrat" pitchFamily="3" charset="0"/>
                <a:ea typeface="Calibri" pitchFamily="2" charset="0"/>
                <a:cs typeface="Calibri" pitchFamily="2" charset="0"/>
              </a:rPr>
              <a:t>Geo-fencing.</a:t>
            </a:r>
          </a:p>
          <a:p>
            <a:pPr marL="171450" indent="-171450">
              <a:buFont typeface="Arial" pitchFamily="2" charset="0"/>
              <a:buChar char="•"/>
              <a:defRPr lang="es-es"/>
            </a:pPr>
            <a:endParaRPr lang="es-es" sz="1200" b="1">
              <a:solidFill>
                <a:srgbClr val="414141"/>
              </a:solidFill>
              <a:latin typeface="Montserrat" pitchFamily="3" charset="0"/>
              <a:ea typeface="Calibri" pitchFamily="2" charset="0"/>
              <a:cs typeface="Calibri" pitchFamily="2" charset="0"/>
            </a:endParaRPr>
          </a:p>
          <a:p>
            <a:pPr>
              <a:defRPr lang="es-es"/>
            </a:pPr>
            <a:r>
              <a:rPr lang="es-es" sz="1200">
                <a:solidFill>
                  <a:srgbClr val="414141"/>
                </a:solidFill>
                <a:latin typeface="Montserrat" pitchFamily="3" charset="0"/>
                <a:ea typeface="Calibri" pitchFamily="2" charset="0"/>
                <a:cs typeface="Calibri" pitchFamily="2" charset="0"/>
              </a:rPr>
              <a:t>Las notificaciones push</a:t>
            </a:r>
            <a:r>
              <a:rPr lang="es-es" sz="1200" b="1">
                <a:solidFill>
                  <a:srgbClr val="414141"/>
                </a:solidFill>
                <a:latin typeface="Montserrat" pitchFamily="3" charset="0"/>
                <a:ea typeface="Calibri" pitchFamily="2" charset="0"/>
                <a:cs typeface="Calibri" pitchFamily="2" charset="0"/>
              </a:rPr>
              <a:t>informan a los usuarios</a:t>
            </a:r>
            <a:r>
              <a:rPr lang="es-es" sz="1200">
                <a:solidFill>
                  <a:srgbClr val="414141"/>
                </a:solidFill>
                <a:latin typeface="Montserrat" pitchFamily="3" charset="0"/>
                <a:ea typeface="Calibri" pitchFamily="2" charset="0"/>
                <a:cs typeface="Calibri" pitchFamily="2" charset="0"/>
              </a:rPr>
              <a:t> proporcionando actualizaciones valiosas y relevantes, incluso cuando la aplicación está cerrada. No sólo puedes enviar texto, tienes una amplia gama de opciones de personalización que pueden aumentar el compromiso o engagement del usuario.</a:t>
            </a:r>
          </a:p>
          <a:p>
            <a:pPr>
              <a:defRPr lang="es-es"/>
            </a:pPr>
            <a:endParaRPr lang="es-es" sz="1200">
              <a:solidFill>
                <a:srgbClr val="414141"/>
              </a:solidFill>
              <a:latin typeface="Montserrat" pitchFamily="3" charset="0"/>
              <a:ea typeface="Calibri" pitchFamily="2" charset="0"/>
              <a:cs typeface="Calibri" pitchFamily="2" charset="0"/>
            </a:endParaRPr>
          </a:p>
          <a:p>
            <a:pPr>
              <a:defRPr lang="es-es"/>
            </a:pPr>
            <a:r>
              <a:rPr lang="es-es" sz="1200">
                <a:solidFill>
                  <a:srgbClr val="414141"/>
                </a:solidFill>
                <a:latin typeface="Montserrat" pitchFamily="3" charset="0"/>
                <a:ea typeface="Calibri" pitchFamily="2" charset="0"/>
                <a:cs typeface="Calibri" pitchFamily="2" charset="0"/>
              </a:rPr>
              <a:t>Es bueno para negocios como Restauración, Salud y Belleza, Comunidades, Inmobiliarias, Centros educativos, Sector Retail Moda, etc.</a:t>
            </a:r>
          </a:p>
          <a:p>
            <a:pPr>
              <a:defRPr lang="es-es"/>
            </a:pPr>
            <a:endParaRPr lang="es-es" sz="1200">
              <a:solidFill>
                <a:srgbClr val="414141"/>
              </a:solidFill>
              <a:latin typeface="Montserrat" pitchFamily="3" charset="0"/>
              <a:ea typeface="Calibri" pitchFamily="2" charset="0"/>
              <a:cs typeface="Calibri" pitchFamily="2" charset="0"/>
            </a:endParaRPr>
          </a:p>
          <a:p>
            <a:pPr>
              <a:defRPr lang="es-es"/>
            </a:pPr>
            <a:r>
              <a:rPr lang="es-es" sz="1200" b="1">
                <a:solidFill>
                  <a:srgbClr val="414141"/>
                </a:solidFill>
                <a:latin typeface="Montserrat" pitchFamily="3" charset="0"/>
                <a:ea typeface="Calibri" pitchFamily="2" charset="0"/>
                <a:cs typeface="Calibri" pitchFamily="2" charset="0"/>
              </a:rPr>
              <a:t>¿Cómo pueden ayudar a crecer tu negocio?</a:t>
            </a:r>
          </a:p>
          <a:p>
            <a:pPr>
              <a:defRPr lang="es-es"/>
            </a:pPr>
            <a:endParaRPr lang="es-es" sz="1200" b="1">
              <a:solidFill>
                <a:srgbClr val="414141"/>
              </a:solidFill>
              <a:latin typeface="Montserrat" pitchFamily="3" charset="0"/>
              <a:ea typeface="Calibri" pitchFamily="2" charset="0"/>
              <a:cs typeface="Calibri" pitchFamily="2" charset="0"/>
            </a:endParaRPr>
          </a:p>
          <a:p>
            <a:pPr marL="171450" indent="-1714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El </a:t>
            </a:r>
            <a:r>
              <a:rPr lang="es-es" sz="1200" b="1">
                <a:solidFill>
                  <a:srgbClr val="414141"/>
                </a:solidFill>
                <a:latin typeface="Montserrat" pitchFamily="3" charset="0"/>
                <a:ea typeface="Calibri" pitchFamily="2" charset="0"/>
                <a:cs typeface="Calibri" pitchFamily="2" charset="0"/>
              </a:rPr>
              <a:t>97% </a:t>
            </a:r>
            <a:r>
              <a:rPr lang="es-es" sz="1200">
                <a:solidFill>
                  <a:srgbClr val="414141"/>
                </a:solidFill>
                <a:latin typeface="Montserrat" pitchFamily="3" charset="0"/>
                <a:ea typeface="Calibri" pitchFamily="2" charset="0"/>
                <a:cs typeface="Calibri" pitchFamily="2" charset="0"/>
              </a:rPr>
              <a:t>de las notificaciones push móviles tiene </a:t>
            </a:r>
            <a:r>
              <a:rPr lang="es-es" sz="1200" b="1">
                <a:solidFill>
                  <a:srgbClr val="414141"/>
                </a:solidFill>
                <a:latin typeface="Montserrat" pitchFamily="3" charset="0"/>
                <a:ea typeface="Calibri" pitchFamily="2" charset="0"/>
                <a:cs typeface="Calibri" pitchFamily="2" charset="0"/>
              </a:rPr>
              <a:t>tasa de respuesta</a:t>
            </a:r>
            <a:r>
              <a:rPr lang="es-es" sz="1200">
                <a:solidFill>
                  <a:srgbClr val="414141"/>
                </a:solidFill>
                <a:latin typeface="Montserrat" pitchFamily="3" charset="0"/>
                <a:ea typeface="Calibri" pitchFamily="2" charset="0"/>
                <a:cs typeface="Calibri" pitchFamily="2" charset="0"/>
              </a:rPr>
              <a:t>, y el </a:t>
            </a:r>
            <a:r>
              <a:rPr lang="es-es" sz="1200" b="1">
                <a:solidFill>
                  <a:srgbClr val="414141"/>
                </a:solidFill>
                <a:latin typeface="Montserrat" pitchFamily="3" charset="0"/>
                <a:ea typeface="Calibri" pitchFamily="2" charset="0"/>
                <a:cs typeface="Calibri" pitchFamily="2" charset="0"/>
              </a:rPr>
              <a:t>90% </a:t>
            </a:r>
            <a:r>
              <a:rPr lang="es-es" sz="1200">
                <a:solidFill>
                  <a:srgbClr val="414141"/>
                </a:solidFill>
                <a:latin typeface="Montserrat" pitchFamily="3" charset="0"/>
                <a:ea typeface="Calibri" pitchFamily="2" charset="0"/>
                <a:cs typeface="Calibri" pitchFamily="2" charset="0"/>
              </a:rPr>
              <a:t>se leen dentro de los 3 minutos desde la recepción.</a:t>
            </a:r>
          </a:p>
          <a:p>
            <a:pPr marL="171450" indent="-1714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Las apps que optan por enviar mensajes push crean de media 3 veces más </a:t>
            </a:r>
            <a:r>
              <a:rPr lang="es-es" sz="1200" b="1">
                <a:solidFill>
                  <a:srgbClr val="414141"/>
                </a:solidFill>
                <a:latin typeface="Montserrat" pitchFamily="3" charset="0"/>
                <a:ea typeface="Calibri" pitchFamily="2" charset="0"/>
                <a:cs typeface="Calibri" pitchFamily="2" charset="0"/>
              </a:rPr>
              <a:t>engagement</a:t>
            </a:r>
            <a:r>
              <a:rPr lang="es-es" sz="1200">
                <a:solidFill>
                  <a:srgbClr val="414141"/>
                </a:solidFill>
                <a:latin typeface="Montserrat" pitchFamily="3" charset="0"/>
                <a:ea typeface="Calibri" pitchFamily="2" charset="0"/>
                <a:cs typeface="Calibri" pitchFamily="2" charset="0"/>
              </a:rPr>
              <a:t> que las que no, por lo que representa un aumento del 171% en el compromiso de la aplicación.</a:t>
            </a:r>
          </a:p>
          <a:p>
            <a:pPr marL="171450" indent="-171450">
              <a:buFont typeface="Arial" pitchFamily="2" charset="0"/>
              <a:buChar char="•"/>
              <a:defRPr lang="es-es"/>
            </a:pPr>
            <a:r>
              <a:rPr lang="es-es" sz="1200">
                <a:solidFill>
                  <a:srgbClr val="414141"/>
                </a:solidFill>
                <a:latin typeface="Montserrat" pitchFamily="3" charset="0"/>
                <a:ea typeface="Calibri" pitchFamily="2" charset="0"/>
                <a:cs typeface="Calibri" pitchFamily="2" charset="0"/>
              </a:rPr>
              <a:t>Los Mensajes Push aumentan un 30% del intercambio e interacción social en Facebook y Twitter.</a:t>
            </a:r>
          </a:p>
        </p:txBody>
      </p:sp>
      <p:pic>
        <p:nvPicPr>
          <p:cNvPr id="10" name="Imagen 14"/>
          <p:cNvPicPr>
            <a:picLocks noChangeAspect="1"/>
            <a:extLst>
              <a:ext uri="smNativeData">
                <pr:smNativeData xmlns:pr="smNativeData" xmlns:p14="http://schemas.microsoft.com/office/powerpoint/2010/main" xmlns="" val="SMDATA_18_8b+YSx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DAAAABAAAAAAAAAAAAAAAAA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Fw4AABaEAAAkFEAAKMsAAAQAAAAJgAAAAgAAAD//////////w=="/>
              </a:ext>
            </a:extLst>
          </p:cNvPicPr>
          <p:nvPr/>
        </p:nvPicPr>
        <p:blipFill>
          <a:blip r:embed="rId4"/>
          <a:stretch>
            <a:fillRect/>
          </a:stretch>
        </p:blipFill>
        <p:spPr>
          <a:xfrm>
            <a:off x="9161780" y="2658110"/>
            <a:ext cx="4097020" cy="4598035"/>
          </a:xfrm>
          <a:prstGeom prst="rect">
            <a:avLst/>
          </a:prstGeom>
          <a:noFill/>
          <a:ln>
            <a:noFill/>
          </a:ln>
          <a:effectLst/>
        </p:spPr>
      </p:pic>
    </p:spTree>
  </p:cSld>
  <p:clrMapOvr>
    <a:masterClrMapping/>
  </p:clrMapOvr>
</p:sld>
</file>

<file path=ppt/theme/theme1.xml><?xml version="1.0" encoding="utf-8"?>
<a:theme xmlns:a="http://schemas.openxmlformats.org/drawingml/2006/main" name="Presentation">
  <a:themeElements>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resentation">
      <a:majorFont>
        <a:latin typeface="Calibri Light"/>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tion">
  <a:themeElements>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resentation">
      <a:majorFont>
        <a:latin typeface="Calibri Light"/>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TotalTime>
  <Words>3616</Words>
  <Application>Microsoft Macintosh PowerPoint</Application>
  <PresentationFormat>Personalizado</PresentationFormat>
  <Paragraphs>270</Paragraphs>
  <Slides>22</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Arial</vt:lpstr>
      <vt:lpstr>Calibri</vt:lpstr>
      <vt:lpstr>Calibri Light</vt:lpstr>
      <vt:lpstr>Montserrat</vt:lpstr>
      <vt:lpstr>Presentation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Enrique Mengs</dc:creator>
  <cp:keywords/>
  <dc:description/>
  <cp:lastModifiedBy>Eduardo Rodriguez</cp:lastModifiedBy>
  <cp:revision>6</cp:revision>
  <dcterms:created xsi:type="dcterms:W3CDTF">2010-03-09T10:03:29Z</dcterms:created>
  <dcterms:modified xsi:type="dcterms:W3CDTF">2020-02-05T10:55:18Z</dcterms:modified>
</cp:coreProperties>
</file>